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3" r:id="rId4"/>
    <p:sldId id="274" r:id="rId5"/>
    <p:sldId id="275" r:id="rId6"/>
    <p:sldId id="281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2D2D28D-8A03-4578-84CF-32EA1CA4B1DA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D9AB2-3705-4E57-A62D-133DD8B27EB8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0B84-0F97-4BF5-B79B-C920210E5CC7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3DBEB028-3359-4608-92FC-B5D7BACEC5C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92DEA-7860-425F-9680-70C49164F086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86FA3-DABB-4F09-BAA5-BC49D0A27FEC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293AE2F3-2CC8-4341-BA5D-4A0551271925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1EAD3-D0CE-4D6C-B03E-2FE72575AF73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DC7E5-AAB1-45FA-AF6F-2918B0DF9B61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DB895-76A8-4077-B1B0-8C0A51FF4F29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F393B-CD91-4426-88CC-B7370C107803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1308FF6-8898-4218-ADDB-2B0B0D0D6637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7773987" cy="21875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bg-BG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СЪСТЕЗАНИЯ ПО ИНФОРМАТИКА ЗА ГРУПА </a:t>
            </a:r>
            <a:r>
              <a:rPr 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bg-BG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</a:t>
            </a:r>
            <a:r>
              <a:rPr 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bg-BG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-201</a:t>
            </a:r>
            <a:r>
              <a:rPr lang="en-U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bg-BG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учебна година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918450" cy="93662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Фактология</a:t>
            </a:r>
            <a:r>
              <a:rPr lang="bg-BG" altLang="zh-CN" dirty="0" smtClean="0"/>
              <a:t> </a:t>
            </a:r>
            <a:endParaRPr lang="bg-BG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47813" y="1052513"/>
            <a:ext cx="274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bg-BG" sz="2400" b="1"/>
              <a:t>1. Есенен турнир</a:t>
            </a:r>
          </a:p>
        </p:txBody>
      </p:sp>
      <p:graphicFrame>
        <p:nvGraphicFramePr>
          <p:cNvPr id="3321" name="Group 249"/>
          <p:cNvGraphicFramePr>
            <a:graphicFrameLocks noGrp="1"/>
          </p:cNvGraphicFramePr>
          <p:nvPr/>
        </p:nvGraphicFramePr>
        <p:xfrm>
          <a:off x="468313" y="1700213"/>
          <a:ext cx="8318529" cy="3657600"/>
        </p:xfrm>
        <a:graphic>
          <a:graphicData uri="http://schemas.openxmlformats.org/drawingml/2006/table">
            <a:tbl>
              <a:tblPr/>
              <a:tblGrid>
                <a:gridCol w="1748108"/>
                <a:gridCol w="2246409"/>
                <a:gridCol w="2246423"/>
                <a:gridCol w="2077589"/>
              </a:tblGrid>
              <a:tr h="909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С1.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ДВА НИЗА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Кинка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Кирилова-</a:t>
                      </a:r>
                      <a:r>
                        <a:rPr kumimoji="0" lang="bg-BG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Лупанова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С2.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РАЗМЕСТВАНИЯ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Павел Петров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С3.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ДЪЖД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Александър Георгиев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Общ брой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 точки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Повече от 60 т.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По-малко от 30 т.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300 точки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 точки по зад.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918450" cy="93662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zh-CN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Фактология</a:t>
            </a:r>
            <a:r>
              <a:rPr lang="bg-BG" altLang="zh-CN" smtClean="0"/>
              <a:t> </a:t>
            </a:r>
            <a:endParaRPr lang="bg-BG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47813" y="1052513"/>
            <a:ext cx="3355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bg-BG" sz="2400" b="1"/>
              <a:t>2. Зимни състезания</a:t>
            </a:r>
          </a:p>
        </p:txBody>
      </p:sp>
      <p:graphicFrame>
        <p:nvGraphicFramePr>
          <p:cNvPr id="3321" name="Group 249"/>
          <p:cNvGraphicFramePr>
            <a:graphicFrameLocks noGrp="1"/>
          </p:cNvGraphicFramePr>
          <p:nvPr/>
        </p:nvGraphicFramePr>
        <p:xfrm>
          <a:off x="468313" y="1700213"/>
          <a:ext cx="8326199" cy="3657600"/>
        </p:xfrm>
        <a:graphic>
          <a:graphicData uri="http://schemas.openxmlformats.org/drawingml/2006/table">
            <a:tbl>
              <a:tblPr/>
              <a:tblGrid>
                <a:gridCol w="1674795"/>
                <a:gridCol w="2571768"/>
                <a:gridCol w="2143140"/>
                <a:gridCol w="142876"/>
                <a:gridCol w="1793620"/>
              </a:tblGrid>
              <a:tr h="909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С1.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НАЙ-ГОЛЯМ ПРОСТ ДЕЛИТЕЛ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Кинка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Кирилова-</a:t>
                      </a:r>
                      <a:r>
                        <a:rPr kumimoji="0" lang="bg-BG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Лупанова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С2.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ИГРА С ШЕСТОЪГЪЛНИЦИ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Цветан Ангелов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С3.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ПОЛЕТИ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Ивайло Каменаров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Общ брой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 точки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Повече от 60 т.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По-малко от 30 т.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300 точки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 точки по зад.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918450" cy="93662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zh-CN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Фактология</a:t>
            </a:r>
            <a:r>
              <a:rPr lang="bg-BG" altLang="zh-CN" smtClean="0"/>
              <a:t> </a:t>
            </a:r>
            <a:endParaRPr lang="bg-BG" smtClean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47813" y="1052513"/>
            <a:ext cx="3832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bg-BG" sz="2400" b="1"/>
              <a:t>3. НОИ – областен кръг </a:t>
            </a:r>
          </a:p>
        </p:txBody>
      </p:sp>
      <p:graphicFrame>
        <p:nvGraphicFramePr>
          <p:cNvPr id="3321" name="Group 249"/>
          <p:cNvGraphicFramePr>
            <a:graphicFrameLocks noGrp="1"/>
          </p:cNvGraphicFramePr>
          <p:nvPr/>
        </p:nvGraphicFramePr>
        <p:xfrm>
          <a:off x="468313" y="1700213"/>
          <a:ext cx="8318529" cy="3657600"/>
        </p:xfrm>
        <a:graphic>
          <a:graphicData uri="http://schemas.openxmlformats.org/drawingml/2006/table">
            <a:tbl>
              <a:tblPr/>
              <a:tblGrid>
                <a:gridCol w="1748108"/>
                <a:gridCol w="2246409"/>
                <a:gridCol w="2246423"/>
                <a:gridCol w="2077589"/>
              </a:tblGrid>
              <a:tr h="909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С1.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ВИРУС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Павел Петров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С2.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РЕДИЦИ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Емил Келеведжиев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С3.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КОМПЮТЪРНА МРЕЖА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Ивайло </a:t>
                      </a:r>
                      <a:r>
                        <a:rPr kumimoji="0" lang="bg-BG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Каменаров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Общ брой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 точки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Повече от 60 т.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По-малко от 30 т.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27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33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300 точки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 точки по зад.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19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918450" cy="93662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zh-CN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Фактология</a:t>
            </a:r>
            <a:r>
              <a:rPr lang="bg-BG" altLang="zh-CN" smtClean="0"/>
              <a:t> </a:t>
            </a:r>
            <a:endParaRPr lang="bg-BG" smtClean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47813" y="1052513"/>
            <a:ext cx="5224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/>
              <a:t>4</a:t>
            </a:r>
            <a:r>
              <a:rPr lang="bg-BG" sz="2400" b="1"/>
              <a:t>. НОИ – национален кръг/ ден 1 </a:t>
            </a:r>
          </a:p>
        </p:txBody>
      </p:sp>
      <p:graphicFrame>
        <p:nvGraphicFramePr>
          <p:cNvPr id="3321" name="Group 249"/>
          <p:cNvGraphicFramePr>
            <a:graphicFrameLocks noGrp="1"/>
          </p:cNvGraphicFramePr>
          <p:nvPr/>
        </p:nvGraphicFramePr>
        <p:xfrm>
          <a:off x="468313" y="1700213"/>
          <a:ext cx="8330225" cy="3657600"/>
        </p:xfrm>
        <a:graphic>
          <a:graphicData uri="http://schemas.openxmlformats.org/drawingml/2006/table">
            <a:tbl>
              <a:tblPr/>
              <a:tblGrid>
                <a:gridCol w="1748108"/>
                <a:gridCol w="2141265"/>
                <a:gridCol w="2214578"/>
                <a:gridCol w="2226274"/>
              </a:tblGrid>
              <a:tr h="909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С1.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ДВОИЧНИ ПАЛИНДРОМИ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Велислава Емилова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С2.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НАЧУПЕНИ ЛИНИИ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Донка Капралова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С3.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БОЯДИСВАНЕ НА ОГРАДА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Кинка Кирилова-Лупанова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Общ брой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 точки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Повече от 60 т.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По-малко от 30 т.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300 точки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 точки по зад.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14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918450" cy="93662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zh-CN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Фактология</a:t>
            </a:r>
            <a:r>
              <a:rPr lang="bg-BG" altLang="zh-CN" smtClean="0"/>
              <a:t> </a:t>
            </a:r>
            <a:endParaRPr lang="bg-BG" smtClean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47813" y="1052513"/>
            <a:ext cx="5224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 dirty="0"/>
              <a:t>4</a:t>
            </a:r>
            <a:r>
              <a:rPr lang="bg-BG" sz="2400" b="1" dirty="0"/>
              <a:t>. НОИ – национален кръг/ ден </a:t>
            </a:r>
            <a:r>
              <a:rPr lang="bg-BG" sz="2400" b="1" dirty="0" smtClean="0"/>
              <a:t>2 </a:t>
            </a:r>
            <a:endParaRPr lang="bg-BG" sz="2400" b="1" dirty="0"/>
          </a:p>
        </p:txBody>
      </p:sp>
      <p:graphicFrame>
        <p:nvGraphicFramePr>
          <p:cNvPr id="3321" name="Group 249"/>
          <p:cNvGraphicFramePr>
            <a:graphicFrameLocks noGrp="1"/>
          </p:cNvGraphicFramePr>
          <p:nvPr/>
        </p:nvGraphicFramePr>
        <p:xfrm>
          <a:off x="468313" y="1700213"/>
          <a:ext cx="8330225" cy="3657600"/>
        </p:xfrm>
        <a:graphic>
          <a:graphicData uri="http://schemas.openxmlformats.org/drawingml/2006/table">
            <a:tbl>
              <a:tblPr/>
              <a:tblGrid>
                <a:gridCol w="1748108"/>
                <a:gridCol w="2141265"/>
                <a:gridCol w="2214578"/>
                <a:gridCol w="2226274"/>
              </a:tblGrid>
              <a:tr h="909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С4.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СЕЙФ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Павел Петров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С5.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ПЕРМУТАЦИИ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Стоян Капралов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С6.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НАЙ_ДЪЛГА РЕДИЦА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Велислава Емилова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Общ брой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 точки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Повече от 60 т.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По-малко от 30 т.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300 точки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 точки по зад.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918450" cy="93662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zh-CN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Фактология</a:t>
            </a:r>
            <a:r>
              <a:rPr lang="bg-BG" altLang="zh-CN" dirty="0" smtClean="0"/>
              <a:t> </a:t>
            </a:r>
            <a:endParaRPr lang="bg-BG" dirty="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47813" y="1052513"/>
            <a:ext cx="3227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/>
              <a:t>6</a:t>
            </a:r>
            <a:r>
              <a:rPr lang="bg-BG" sz="2400" b="1"/>
              <a:t>. Пролетен турнир </a:t>
            </a:r>
          </a:p>
        </p:txBody>
      </p:sp>
      <p:graphicFrame>
        <p:nvGraphicFramePr>
          <p:cNvPr id="3321" name="Group 249"/>
          <p:cNvGraphicFramePr>
            <a:graphicFrameLocks noGrp="1"/>
          </p:cNvGraphicFramePr>
          <p:nvPr/>
        </p:nvGraphicFramePr>
        <p:xfrm>
          <a:off x="468313" y="1700213"/>
          <a:ext cx="8318529" cy="3657600"/>
        </p:xfrm>
        <a:graphic>
          <a:graphicData uri="http://schemas.openxmlformats.org/drawingml/2006/table">
            <a:tbl>
              <a:tblPr/>
              <a:tblGrid>
                <a:gridCol w="1748108"/>
                <a:gridCol w="2246409"/>
                <a:gridCol w="2246423"/>
                <a:gridCol w="2077589"/>
              </a:tblGrid>
              <a:tr h="909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С1.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ПРАВОЪГЪЛНИЦИ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Кинка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Кирилова-</a:t>
                      </a:r>
                      <a:r>
                        <a:rPr kumimoji="0" lang="bg-BG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Лупанова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С2.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РАЗДЕЛЯНЕ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Емил Келеведжиев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С3.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ФИГУРИ</a:t>
                      </a:r>
                      <a:endParaRPr kumimoji="0" lang="bg-BG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Пано Панов</a:t>
                      </a:r>
                      <a:endParaRPr kumimoji="0" 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Общ брой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24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24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24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 точки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Повече от 60 т.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По-малко от 30 т.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300 точки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 точки по зад.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918450" cy="93662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Обобщение</a:t>
            </a:r>
            <a:r>
              <a:rPr lang="bg-BG" altLang="zh-CN" dirty="0" smtClean="0"/>
              <a:t> </a:t>
            </a:r>
            <a:endParaRPr lang="bg-BG" dirty="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47813" y="1052513"/>
            <a:ext cx="26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bg-BG" sz="2400" b="1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75" y="1397000"/>
          <a:ext cx="7929621" cy="2503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2803"/>
                <a:gridCol w="1132803"/>
                <a:gridCol w="1132803"/>
                <a:gridCol w="1132803"/>
                <a:gridCol w="1132803"/>
                <a:gridCol w="1132803"/>
                <a:gridCol w="1132803"/>
              </a:tblGrid>
              <a:tr h="6746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bg-BG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ЗС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НОИ2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НОИ3 -1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НОИ3-2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ПТ</a:t>
                      </a:r>
                      <a:endParaRPr lang="en-US" b="1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С1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-0,17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-0,09</a:t>
                      </a:r>
                      <a:endParaRPr kumimoji="0" lang="en-US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0,26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</a:t>
                      </a:r>
                      <a:r>
                        <a:rPr lang="en-US" sz="2400" dirty="0" smtClean="0"/>
                        <a:t>2</a:t>
                      </a:r>
                      <a:r>
                        <a:rPr lang="bg-BG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С2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1,00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0,82</a:t>
                      </a:r>
                      <a:endParaRPr kumimoji="0" lang="en-US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0,53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-0,33</a:t>
                      </a:r>
                      <a:endParaRPr lang="en-US" sz="24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/>
                        <a:t>С3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0,89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0,33</a:t>
                      </a:r>
                      <a:endParaRPr kumimoji="0" lang="en-US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0,82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-0,80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bg-BG" sz="2400" dirty="0" smtClean="0"/>
                        <a:t>0,</a:t>
                      </a:r>
                      <a:r>
                        <a:rPr lang="en-US" sz="2400" dirty="0" smtClean="0"/>
                        <a:t>33</a:t>
                      </a:r>
                      <a:endParaRPr lang="en-US" sz="24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0,58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Times New Roman" pitchFamily="18" charset="0"/>
                        </a:rPr>
                        <a:t>0,35</a:t>
                      </a:r>
                      <a:endParaRPr kumimoji="0" lang="en-US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0,54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0,62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/>
                        <a:t>-0,1</a:t>
                      </a:r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70" name="TextBox 5"/>
          <p:cNvSpPr txBox="1">
            <a:spLocks noChangeArrowheads="1"/>
          </p:cNvSpPr>
          <p:nvPr/>
        </p:nvSpPr>
        <p:spPr bwMode="auto">
          <a:xfrm>
            <a:off x="928688" y="4714875"/>
            <a:ext cx="7429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2000"/>
              <a:t>Коефициентите на трудност варират от -1 до 1 и колкото по-голям е коефициентът, толкова по-трудна е била задачата.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918450" cy="93662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Изводи</a:t>
            </a:r>
            <a:r>
              <a:rPr lang="bg-BG" altLang="zh-CN" dirty="0" smtClean="0"/>
              <a:t> </a:t>
            </a:r>
            <a:endParaRPr lang="bg-BG" dirty="0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547813" y="1052513"/>
            <a:ext cx="26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bg-BG" sz="2400" b="1"/>
              <a:t> </a:t>
            </a:r>
          </a:p>
        </p:txBody>
      </p:sp>
      <p:sp>
        <p:nvSpPr>
          <p:cNvPr id="10244" name="Rectangle 42"/>
          <p:cNvSpPr>
            <a:spLocks noChangeArrowheads="1"/>
          </p:cNvSpPr>
          <p:nvPr/>
        </p:nvSpPr>
        <p:spPr bwMode="auto">
          <a:xfrm>
            <a:off x="714348" y="1285860"/>
            <a:ext cx="79914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spcBef>
                <a:spcPct val="30000"/>
              </a:spcBef>
              <a:buFontTx/>
              <a:buAutoNum type="arabicPeriod"/>
              <a:tabLst>
                <a:tab pos="457200" algn="l"/>
              </a:tabLst>
            </a:pPr>
            <a:r>
              <a:rPr lang="bg-BG" sz="2000" dirty="0" smtClean="0"/>
              <a:t>Зададени са 18 задачи от 10 автори (Кинка Кирилова-Лупанова – 4, Павел Петров – 3, Велислава Емилова – 2, Емил Келеведжиев - 2, Ивайло Каменаров - 2, Александър Георгиев – 1, Цветан Ангелов – 1, Донка Капралова – 1, Стоян Капралов – 1, Пано Панов – 1.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  <a:tabLst>
                <a:tab pos="457200" algn="l"/>
              </a:tabLst>
            </a:pPr>
            <a:r>
              <a:rPr lang="bg-BG" sz="2000" dirty="0" smtClean="0"/>
              <a:t> Всички теми </a:t>
            </a:r>
            <a:r>
              <a:rPr lang="bg-BG" sz="2000" dirty="0"/>
              <a:t>са добре </a:t>
            </a:r>
            <a:r>
              <a:rPr lang="bg-BG" sz="2000" dirty="0" smtClean="0"/>
              <a:t>балансирани, както </a:t>
            </a:r>
            <a:r>
              <a:rPr lang="bg-BG" sz="2000" dirty="0"/>
              <a:t>по отношение на </a:t>
            </a:r>
            <a:r>
              <a:rPr lang="bg-BG" sz="2000" dirty="0" smtClean="0"/>
              <a:t>трудността, така и по тематика на задачите.</a:t>
            </a:r>
            <a:endParaRPr lang="bg-BG" sz="2000" dirty="0"/>
          </a:p>
          <a:p>
            <a:pPr marL="342900" indent="-342900">
              <a:spcBef>
                <a:spcPct val="30000"/>
              </a:spcBef>
              <a:buFontTx/>
              <a:buAutoNum type="arabicPeriod"/>
              <a:tabLst>
                <a:tab pos="457200" algn="l"/>
              </a:tabLst>
            </a:pPr>
            <a:r>
              <a:rPr lang="bg-BG" sz="2000" dirty="0" smtClean="0"/>
              <a:t>На </a:t>
            </a:r>
            <a:r>
              <a:rPr lang="bg-BG" sz="2000" dirty="0"/>
              <a:t>Есенния </a:t>
            </a:r>
            <a:r>
              <a:rPr lang="bg-BG" sz="2000" dirty="0" smtClean="0"/>
              <a:t>турнир, където </a:t>
            </a:r>
            <a:r>
              <a:rPr lang="bg-BG" sz="2000" dirty="0"/>
              <a:t>част от състезателите от група С участват в международното състезание, </a:t>
            </a:r>
            <a:r>
              <a:rPr lang="bg-BG" sz="2000" dirty="0" smtClean="0"/>
              <a:t>темата </a:t>
            </a:r>
            <a:r>
              <a:rPr lang="bg-BG" sz="2000" dirty="0"/>
              <a:t>за група С трябва да е по-лека.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  <a:tabLst>
                <a:tab pos="457200" algn="l"/>
              </a:tabLst>
            </a:pPr>
            <a:r>
              <a:rPr lang="bg-BG" sz="2000" dirty="0" smtClean="0"/>
              <a:t>Бяха дадени по-малко </a:t>
            </a:r>
            <a:r>
              <a:rPr lang="bg-BG" sz="2000" dirty="0"/>
              <a:t>“нестандартни” </a:t>
            </a:r>
            <a:r>
              <a:rPr lang="bg-BG" sz="2000" dirty="0" smtClean="0"/>
              <a:t>задачи, които по принцип </a:t>
            </a:r>
            <a:r>
              <a:rPr lang="bg-BG" sz="2000" dirty="0"/>
              <a:t>затрудняват участниците.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389</TotalTime>
  <Words>558</Words>
  <Application>Microsoft Office PowerPoint</Application>
  <PresentationFormat>On-screen Show (4:3)</PresentationFormat>
  <Paragraphs>241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СЪСТЕЗАНИЯ ПО ИНФОРМАТИКА ЗА ГРУПА C 2015-2016 учебна година</vt:lpstr>
      <vt:lpstr>Фактология </vt:lpstr>
      <vt:lpstr>Фактология </vt:lpstr>
      <vt:lpstr>Фактология </vt:lpstr>
      <vt:lpstr>Фактология </vt:lpstr>
      <vt:lpstr>Фактология </vt:lpstr>
      <vt:lpstr>Фактология </vt:lpstr>
      <vt:lpstr>Обобщение </vt:lpstr>
      <vt:lpstr>Изводи </vt:lpstr>
    </vt:vector>
  </TitlesOfParts>
  <Company>Rousse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СЪСТЕЗАНИЯ ПО ИНФОРМАТИКА ЗА ГРУПА Е 2011-2012 уч. година</dc:title>
  <dc:creator>ptx</dc:creator>
  <cp:lastModifiedBy>К. Григорова</cp:lastModifiedBy>
  <cp:revision>63</cp:revision>
  <dcterms:created xsi:type="dcterms:W3CDTF">2012-10-15T11:54:04Z</dcterms:created>
  <dcterms:modified xsi:type="dcterms:W3CDTF">2016-10-15T08:36:10Z</dcterms:modified>
</cp:coreProperties>
</file>