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69" r:id="rId3"/>
    <p:sldId id="266" r:id="rId4"/>
    <p:sldId id="271" r:id="rId5"/>
    <p:sldId id="272" r:id="rId6"/>
    <p:sldId id="270" r:id="rId7"/>
    <p:sldId id="273" r:id="rId8"/>
    <p:sldId id="279" r:id="rId9"/>
    <p:sldId id="267" r:id="rId10"/>
    <p:sldId id="264" r:id="rId11"/>
    <p:sldId id="259" r:id="rId12"/>
    <p:sldId id="274" r:id="rId13"/>
    <p:sldId id="286" r:id="rId14"/>
    <p:sldId id="265" r:id="rId15"/>
    <p:sldId id="275" r:id="rId16"/>
    <p:sldId id="278" r:id="rId17"/>
    <p:sldId id="280" r:id="rId18"/>
    <p:sldId id="281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1A4FE-6A07-463D-9999-48C31A781281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FA2DE-8B9B-41D1-AF24-9A55115B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body – text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963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авоъгъл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Закръглен правоъгъл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98B1-3899-4A70-B619-1E8C99643835}" type="datetime1">
              <a:rPr lang="en-US" smtClean="0"/>
              <a:pPr/>
              <a:t>12/7/2014</a:t>
            </a:fld>
            <a:endParaRPr lang="en-US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София, Национална конференция Scientix 7.12.2014г</a:t>
            </a:r>
            <a:endParaRPr lang="en-US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3E3CE7F-8A9E-4C5E-ADF0-264F4691B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авоъгъл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05F5-77FE-4A5C-B6CB-D3BAE82D647C}" type="datetime1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София, Национална конференция Scientix 7.12.2014г</a:t>
            </a:r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CE7F-8A9E-4C5E-ADF0-264F4691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A4C4-1A1A-4947-BB4F-B4F03E3266FF}" type="datetime1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София, Национална конференция Scientix 7.12.2014г</a:t>
            </a:r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CE7F-8A9E-4C5E-ADF0-264F4691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A4C3-85A6-4FA4-BAE6-90731F4ABF5B}" type="datetime1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София, Национална конференция Scientix 7.12.2014г</a:t>
            </a:r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CE7F-8A9E-4C5E-ADF0-264F4691B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Закръглен правоъгъл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6E5C-F13D-4DFE-8488-89F33CD5D29D}" type="datetime1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ru-RU" smtClean="0"/>
              <a:t>София, Национална конференция Scientix 7.12.2014г</a:t>
            </a:r>
            <a:endParaRPr lang="en-US"/>
          </a:p>
        </p:txBody>
      </p:sp>
      <p:sp>
        <p:nvSpPr>
          <p:cNvPr id="7" name="Правоъгъл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3E3CE7F-8A9E-4C5E-ADF0-264F4691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CD62-2564-4559-99DD-9178D73D9DBC}" type="datetime1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София, Национална конференция Scientix 7.12.2014г</a:t>
            </a:r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CE7F-8A9E-4C5E-ADF0-264F4691B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FED5-6D51-4C1E-9658-26EB26C5E06B}" type="datetime1">
              <a:rPr lang="en-US" smtClean="0"/>
              <a:pPr/>
              <a:t>12/7/2014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София, Национална конференция Scientix 7.12.2014г</a:t>
            </a:r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CE7F-8A9E-4C5E-ADF0-264F4691B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81B3-CEBE-46BB-B732-FB40178E3871}" type="datetime1">
              <a:rPr lang="en-US" smtClean="0"/>
              <a:pPr/>
              <a:t>12/7/2014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София, Национална конференция Scientix 7.12.2014г</a:t>
            </a:r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CE7F-8A9E-4C5E-ADF0-264F4691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4D5F-F7BF-419A-8B27-034F0AA3F34C}" type="datetime1">
              <a:rPr lang="en-US" smtClean="0"/>
              <a:pPr/>
              <a:t>12/7/2014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София, Национална конференция Scientix 7.12.2014г</a:t>
            </a:r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CE7F-8A9E-4C5E-ADF0-264F4691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Закръглен правоъгъл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70A6-5668-48AC-B015-3B97E8450FB5}" type="datetime1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София, Национална конференция Scientix 7.12.2014г</a:t>
            </a:r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CE7F-8A9E-4C5E-ADF0-264F4691B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CA40-0629-477E-94C4-870CAF13AE51}" type="datetime1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ru-RU" smtClean="0"/>
              <a:t>София, Национална конференция Scientix 7.12.2014г</a:t>
            </a:r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3E3CE7F-8A9E-4C5E-ADF0-264F4691B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авоъгъл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ъгъл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Закръглен правоъгъл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38EBC5-A240-466D-B5E0-B27389913A82}" type="datetime1">
              <a:rPr lang="en-US" smtClean="0"/>
              <a:pPr/>
              <a:t>12/7/2014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София, Национална конференция Scientix 7.12.2014г</a:t>
            </a:r>
            <a:endParaRPr lang="en-US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3E3CE7F-8A9E-4C5E-ADF0-264F4691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moodle.scientix.eu/course/view.php?id=173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_______Microsoft_Office_Excel_97-20031.xls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excursion-project.eu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vishub.org/excursions/5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flickr.com/photos/european_schoolnet/sets/72157646669447533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nanodiode.eu/competition-2/" TargetMode="External"/><Relationship Id="rId4" Type="http://schemas.openxmlformats.org/officeDocument/2006/relationships/hyperlink" Target="http://www.nanoschoolbox.de/en/nutzungsbedingungen/nanoschoolbox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anschoolnetacademy.eu/web/keyconet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uropeanschoolnetacademy.eu/web/general-navigation/courses" TargetMode="External"/><Relationship Id="rId5" Type="http://schemas.openxmlformats.org/officeDocument/2006/relationships/hyperlink" Target="http://www.europeanschoolnetacademy.eu/web/games-in-schools" TargetMode="External"/><Relationship Id="rId4" Type="http://schemas.openxmlformats.org/officeDocument/2006/relationships/hyperlink" Target="http://www.europeanschoolnetacademy.eu/web/how-to-teach-comput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koool.co.uk/1goal_skoool_football/Defaul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gueda.gras@eun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eca-scientix.blogspot.com/" TargetMode="External"/><Relationship Id="rId2" Type="http://schemas.openxmlformats.org/officeDocument/2006/relationships/hyperlink" Target="http://www.scientix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png"/><Relationship Id="rId7" Type="http://schemas.openxmlformats.org/officeDocument/2006/relationships/hyperlink" Target="http://www.skoool.co.uk/1goal_skoool_football/Default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imquest.nl/SQsims.jsp" TargetMode="External"/><Relationship Id="rId11" Type="http://schemas.openxmlformats.org/officeDocument/2006/relationships/image" Target="../media/image2.jpeg"/><Relationship Id="rId5" Type="http://schemas.openxmlformats.org/officeDocument/2006/relationships/image" Target="../media/image15.pn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vlabs.uminho.pt/biologia/biologia.html" TargetMode="External"/><Relationship Id="rId3" Type="http://schemas.openxmlformats.org/officeDocument/2006/relationships/hyperlink" Target="http://lhcathome2.cern.ch/test4theory/" TargetMode="External"/><Relationship Id="rId7" Type="http://schemas.openxmlformats.org/officeDocument/2006/relationships/hyperlink" Target="http://www.gripenet.pt/" TargetMode="External"/><Relationship Id="rId2" Type="http://schemas.openxmlformats.org/officeDocument/2006/relationships/hyperlink" Target="http://www.zaragoza.es/ciudad/etopia/cienciaremix/default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hcathome.web.cern.ch/test4theory" TargetMode="External"/><Relationship Id="rId5" Type="http://schemas.openxmlformats.org/officeDocument/2006/relationships/hyperlink" Target="http://www.ibercivis.eu/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s://pybossa.socientize.eu/pybossa/app/Semantics/" TargetMode="External"/><Relationship Id="rId9" Type="http://schemas.openxmlformats.org/officeDocument/2006/relationships/hyperlink" Target="http://cosnet.bifi.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rlab.bifi.es/pendulu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447800" y="3657600"/>
            <a:ext cx="7467600" cy="1905000"/>
          </a:xfrm>
        </p:spPr>
        <p:txBody>
          <a:bodyPr>
            <a:normAutofit/>
          </a:bodyPr>
          <a:lstStyle/>
          <a:p>
            <a:pPr algn="r"/>
            <a:r>
              <a:rPr lang="bg-BG" sz="2400" b="1" i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Цеца Христова</a:t>
            </a:r>
          </a:p>
          <a:p>
            <a:pPr algn="r"/>
            <a:r>
              <a:rPr lang="bg-BG" sz="2400" b="1" i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Старши преподавател по физика</a:t>
            </a:r>
            <a:r>
              <a:rPr lang="en-IE" sz="2400" b="1" i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bg-BG" sz="2400" b="1" i="1" kern="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bg-BG" sz="2400" b="1" i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ПГ по КТС</a:t>
            </a:r>
            <a:endParaRPr lang="en-IE" sz="2400" b="1" i="1" kern="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bg-BG" sz="2400" b="1" i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София</a:t>
            </a:r>
            <a:r>
              <a:rPr lang="en-IE" sz="2400" b="1" i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Национална конференция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Scientix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i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7.12.2014г</a:t>
            </a:r>
            <a:endParaRPr lang="en-US" sz="2400" dirty="0"/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81000" y="1505930"/>
            <a:ext cx="8305800" cy="1770670"/>
          </a:xfrm>
        </p:spPr>
        <p:txBody>
          <a:bodyPr>
            <a:noAutofit/>
          </a:bodyPr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Любими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проекти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i="1" smtClean="0">
                <a:latin typeface="Times New Roman" pitchFamily="18" charset="0"/>
                <a:cs typeface="Times New Roman" pitchFamily="18" charset="0"/>
              </a:rPr>
              <a:t>практики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природни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науки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6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Scientix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артина 5" descr="Scientix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0"/>
            <a:ext cx="1600200" cy="839942"/>
          </a:xfrm>
          <a:prstGeom prst="rect">
            <a:avLst/>
          </a:prstGeom>
        </p:spPr>
      </p:pic>
      <p:pic>
        <p:nvPicPr>
          <p:cNvPr id="7" name="Картина 6" descr="IMI-logo-from-PS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" cy="1237480"/>
          </a:xfrm>
          <a:prstGeom prst="rect">
            <a:avLst/>
          </a:prstGeom>
        </p:spPr>
      </p:pic>
      <p:pic>
        <p:nvPicPr>
          <p:cNvPr id="9" name="Картина 8" descr="EU-fl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81631"/>
            <a:ext cx="990738" cy="676369"/>
          </a:xfrm>
          <a:prstGeom prst="rect">
            <a:avLst/>
          </a:prstGeom>
        </p:spPr>
      </p:pic>
      <p:pic>
        <p:nvPicPr>
          <p:cNvPr id="10" name="Картина 9" descr="logo-schooln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62875" y="6181725"/>
            <a:ext cx="1381125" cy="676275"/>
          </a:xfrm>
          <a:prstGeom prst="rect">
            <a:avLst/>
          </a:prstGeom>
        </p:spPr>
      </p:pic>
      <p:sp>
        <p:nvSpPr>
          <p:cNvPr id="11" name="Правоъгълник 10"/>
          <p:cNvSpPr/>
          <p:nvPr/>
        </p:nvSpPr>
        <p:spPr>
          <a:xfrm>
            <a:off x="1066800" y="6400800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Scientix</a:t>
            </a:r>
            <a:r>
              <a:rPr lang="en-US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is financed under the European Union's Seventh Framework </a:t>
            </a:r>
            <a:r>
              <a:rPr lang="en-US" sz="1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for Research and Development</a:t>
            </a:r>
            <a:endParaRPr lang="en-US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EU-HOU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7244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bg-BG" dirty="0" smtClean="0"/>
              <a:t> </a:t>
            </a:r>
          </a:p>
          <a:p>
            <a:pPr algn="ctr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артина 3" descr="image_gal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533400"/>
            <a:ext cx="1524000" cy="790575"/>
          </a:xfrm>
          <a:prstGeom prst="rect">
            <a:avLst/>
          </a:prstGeom>
        </p:spPr>
      </p:pic>
      <p:pic>
        <p:nvPicPr>
          <p:cNvPr id="5" name="Картина 4" descr="eu-ho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600200"/>
            <a:ext cx="7620000" cy="4281714"/>
          </a:xfrm>
          <a:prstGeom prst="rect">
            <a:avLst/>
          </a:prstGeom>
        </p:spPr>
      </p:pic>
      <p:pic>
        <p:nvPicPr>
          <p:cNvPr id="6" name="Картина 5" descr="Scientix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0"/>
            <a:ext cx="1600200" cy="839942"/>
          </a:xfrm>
          <a:prstGeom prst="rect">
            <a:avLst/>
          </a:prstGeom>
        </p:spPr>
      </p:pic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2057400" y="6400800"/>
            <a:ext cx="6019800" cy="457200"/>
          </a:xfrm>
        </p:spPr>
        <p:txBody>
          <a:bodyPr/>
          <a:lstStyle/>
          <a:p>
            <a:r>
              <a:rPr lang="ru-RU" dirty="0" smtClean="0"/>
              <a:t>София, </a:t>
            </a:r>
            <a:r>
              <a:rPr lang="ru-RU" dirty="0" err="1" smtClean="0"/>
              <a:t>Национална</a:t>
            </a:r>
            <a:r>
              <a:rPr lang="ru-RU" dirty="0" smtClean="0"/>
              <a:t> конференция </a:t>
            </a:r>
            <a:r>
              <a:rPr lang="ru-RU" dirty="0" err="1" smtClean="0"/>
              <a:t>Scientix</a:t>
            </a:r>
            <a:r>
              <a:rPr lang="ru-RU" dirty="0" smtClean="0"/>
              <a:t> 7.12.2014г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1020762"/>
          </a:xfrm>
        </p:spPr>
        <p:txBody>
          <a:bodyPr>
            <a:noAutofit/>
          </a:bodyPr>
          <a:lstStyle/>
          <a:p>
            <a:pPr algn="ctr"/>
            <a:r>
              <a:rPr lang="bg-B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3600" dirty="0" smtClean="0">
                <a:latin typeface="Times New Roman" pitchFamily="18" charset="0"/>
                <a:cs typeface="Times New Roman" pitchFamily="18" charset="0"/>
              </a:rPr>
              <a:t>Използване на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SalsaJ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600" dirty="0" smtClean="0">
                <a:latin typeface="Times New Roman" pitchFamily="18" charset="0"/>
                <a:cs typeface="Times New Roman" pitchFamily="18" charset="0"/>
              </a:rPr>
              <a:t>за измерване на диаметри на небесни тела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05000"/>
            <a:ext cx="2376488" cy="127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3276600"/>
            <a:ext cx="277498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447800"/>
            <a:ext cx="2634499" cy="205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05200" y="3505200"/>
            <a:ext cx="2683009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676400"/>
            <a:ext cx="2590800" cy="183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3657600"/>
            <a:ext cx="22338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авоъгълник 9"/>
          <p:cNvSpPr/>
          <p:nvPr/>
        </p:nvSpPr>
        <p:spPr>
          <a:xfrm>
            <a:off x="1371600" y="5867400"/>
            <a:ext cx="6096000" cy="40011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http://moodle.scientix.eu/course/view.php?id=173</a:t>
            </a:r>
            <a:endParaRPr lang="bg-BG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Картина 10" descr="Scientix_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43800" y="0"/>
            <a:ext cx="1600200" cy="839942"/>
          </a:xfrm>
          <a:prstGeom prst="rect">
            <a:avLst/>
          </a:prstGeom>
        </p:spPr>
      </p:pic>
      <p:sp>
        <p:nvSpPr>
          <p:cNvPr id="13" name="Контейнер за долния колонтитул 12"/>
          <p:cNvSpPr>
            <a:spLocks noGrp="1"/>
          </p:cNvSpPr>
          <p:nvPr>
            <p:ph type="ftr" sz="quarter" idx="11"/>
          </p:nvPr>
        </p:nvSpPr>
        <p:spPr>
          <a:xfrm>
            <a:off x="2057400" y="6400800"/>
            <a:ext cx="6172200" cy="457200"/>
          </a:xfrm>
        </p:spPr>
        <p:txBody>
          <a:bodyPr/>
          <a:lstStyle/>
          <a:p>
            <a:r>
              <a:rPr lang="ru-RU" dirty="0" smtClean="0"/>
              <a:t>София, </a:t>
            </a:r>
            <a:r>
              <a:rPr lang="ru-RU" dirty="0" err="1" smtClean="0"/>
              <a:t>Национална</a:t>
            </a:r>
            <a:r>
              <a:rPr lang="ru-RU" dirty="0" smtClean="0"/>
              <a:t> конференция </a:t>
            </a:r>
            <a:r>
              <a:rPr lang="ru-RU" dirty="0" err="1" smtClean="0"/>
              <a:t>Scientix</a:t>
            </a:r>
            <a:r>
              <a:rPr lang="ru-RU" dirty="0" smtClean="0"/>
              <a:t> 7.12.2014г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848600" cy="990600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Фотометрия на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Цефеиди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със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SalsaJ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Picture 6" descr="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371600"/>
            <a:ext cx="3886200" cy="1897055"/>
          </a:xfrm>
          <a:noFill/>
        </p:spPr>
      </p:pic>
      <p:pic>
        <p:nvPicPr>
          <p:cNvPr id="5" name="Picture 6" descr="2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810000"/>
            <a:ext cx="3977123" cy="1756634"/>
          </a:xfrm>
          <a:prstGeom prst="rect">
            <a:avLst/>
          </a:prstGeom>
          <a:noFill/>
        </p:spPr>
      </p:pic>
      <p:pic>
        <p:nvPicPr>
          <p:cNvPr id="6" name="Picture 6" descr="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029201" y="1371600"/>
            <a:ext cx="2971800" cy="2228850"/>
          </a:xfrm>
          <a:prstGeom prst="rect">
            <a:avLst/>
          </a:prstGeom>
          <a:noFill/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953000" y="3733800"/>
          <a:ext cx="3082389" cy="2222065"/>
        </p:xfrm>
        <a:graphic>
          <a:graphicData uri="http://schemas.openxmlformats.org/presentationml/2006/ole">
            <p:oleObj spid="_x0000_s1026" name="Диаграма" r:id="rId6" imgW="3686251" imgH="2657551" progId="Excel.Sheet.8">
              <p:embed/>
            </p:oleObj>
          </a:graphicData>
        </a:graphic>
      </p:graphicFrame>
      <p:pic>
        <p:nvPicPr>
          <p:cNvPr id="7" name="Картина 6" descr="Scientix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3800" y="0"/>
            <a:ext cx="1600200" cy="839942"/>
          </a:xfrm>
          <a:prstGeom prst="rect">
            <a:avLst/>
          </a:prstGeom>
        </p:spPr>
      </p:pic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1295400" y="6172200"/>
            <a:ext cx="5638800" cy="457200"/>
          </a:xfrm>
        </p:spPr>
        <p:txBody>
          <a:bodyPr/>
          <a:lstStyle/>
          <a:p>
            <a:r>
              <a:rPr lang="ru-RU" dirty="0" smtClean="0"/>
              <a:t>София, </a:t>
            </a:r>
            <a:r>
              <a:rPr lang="ru-RU" dirty="0" err="1" smtClean="0"/>
              <a:t>Национална</a:t>
            </a:r>
            <a:r>
              <a:rPr lang="ru-RU" dirty="0" smtClean="0"/>
              <a:t> конференция </a:t>
            </a:r>
            <a:r>
              <a:rPr lang="ru-RU" dirty="0" err="1" smtClean="0"/>
              <a:t>Scientix</a:t>
            </a:r>
            <a:r>
              <a:rPr lang="ru-RU" dirty="0" smtClean="0"/>
              <a:t> 7.12.2014г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Проучване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лаборатории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увредено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зрение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студенти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>
          <a:xfrm>
            <a:off x="2209800" y="6172200"/>
            <a:ext cx="5486400" cy="457200"/>
          </a:xfrm>
        </p:spPr>
        <p:txBody>
          <a:bodyPr/>
          <a:lstStyle/>
          <a:p>
            <a:r>
              <a:rPr lang="ru-RU" dirty="0" smtClean="0"/>
              <a:t>София, </a:t>
            </a:r>
            <a:r>
              <a:rPr lang="ru-RU" dirty="0" err="1" smtClean="0"/>
              <a:t>Национална</a:t>
            </a:r>
            <a:r>
              <a:rPr lang="ru-RU" dirty="0" smtClean="0"/>
              <a:t> конференция </a:t>
            </a:r>
            <a:r>
              <a:rPr lang="ru-RU" dirty="0" err="1" smtClean="0"/>
              <a:t>Scientix</a:t>
            </a:r>
            <a:r>
              <a:rPr lang="ru-RU" dirty="0" smtClean="0"/>
              <a:t> 7.12.2014г</a:t>
            </a:r>
            <a:endParaRPr lang="en-US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Faulkes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Telescope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предлага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астрономически изображения 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както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възможност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учениците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работят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разстояние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телескопа и да получат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собствени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снимки от космоса 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ученици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увредено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зрение 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използва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специален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софтуер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редактиране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изображения.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могат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отпечатват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набъбване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хартия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вследствие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нагряване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След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отпечатва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термопринтер 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позволява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ученици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увредено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зрение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могат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възприемат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обектите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наблюдение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заедно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другарите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b="1" dirty="0" smtClean="0"/>
              <a:t> </a:t>
            </a:r>
            <a:endParaRPr lang="bg-BG" b="1" dirty="0" smtClean="0"/>
          </a:p>
          <a:p>
            <a:pPr algn="ctr">
              <a:buNone/>
            </a:pPr>
            <a:r>
              <a:rPr lang="bg-B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Уъркшоп</a:t>
            </a:r>
            <a:r>
              <a:rPr lang="bg-B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време на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Scientix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конференцията на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Lina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Canas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and Rosa Doran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GLOBAL excursion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проект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953000" y="1447800"/>
            <a:ext cx="4038600" cy="4800600"/>
          </a:xfrm>
          <a:solidFill>
            <a:schemeClr val="tx2"/>
          </a:solidFill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Цели на GLOBAL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excursion</a:t>
            </a:r>
            <a:endParaRPr lang="bg-BG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обогатяване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преподаването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точни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науки в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Европейските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училища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предлагане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изследователи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техните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институции канал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споделяне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чрез централен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уеб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портал , наречен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Virtual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Hub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Vish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артина 3" descr="Global excurtio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4495800" cy="2809875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304800" y="5867400"/>
            <a:ext cx="4648200" cy="40011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http://www.globalexcursion-project.eu/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1752600" y="4800600"/>
            <a:ext cx="1338636" cy="40011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bg-BG" sz="2000" dirty="0" err="1" smtClean="0">
                <a:latin typeface="Times New Roman" pitchFamily="18" charset="0"/>
                <a:cs typeface="Times New Roman" pitchFamily="18" charset="0"/>
              </a:rPr>
              <a:t>уеббинари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1371600" y="5334000"/>
            <a:ext cx="2411238" cy="40011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bg-BG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Meet the Scientist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8" name="Картина 7" descr="Scientix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0"/>
            <a:ext cx="1600200" cy="839942"/>
          </a:xfrm>
          <a:prstGeom prst="rect">
            <a:avLst/>
          </a:prstGeom>
        </p:spPr>
      </p:pic>
      <p:sp>
        <p:nvSpPr>
          <p:cNvPr id="10" name="Контейнер за долния колонтитул 9"/>
          <p:cNvSpPr>
            <a:spLocks noGrp="1"/>
          </p:cNvSpPr>
          <p:nvPr>
            <p:ph type="ftr" sz="quarter" idx="11"/>
          </p:nvPr>
        </p:nvSpPr>
        <p:spPr>
          <a:xfrm>
            <a:off x="1752600" y="6400800"/>
            <a:ext cx="5105400" cy="457200"/>
          </a:xfrm>
        </p:spPr>
        <p:txBody>
          <a:bodyPr/>
          <a:lstStyle/>
          <a:p>
            <a:r>
              <a:rPr lang="ru-RU" dirty="0" smtClean="0"/>
              <a:t>София, </a:t>
            </a:r>
            <a:r>
              <a:rPr lang="ru-RU" dirty="0" err="1" smtClean="0"/>
              <a:t>Национална</a:t>
            </a:r>
            <a:r>
              <a:rPr lang="ru-RU" dirty="0" smtClean="0"/>
              <a:t> конференция </a:t>
            </a:r>
            <a:r>
              <a:rPr lang="ru-RU" dirty="0" err="1" smtClean="0"/>
              <a:t>Scientix</a:t>
            </a:r>
            <a:r>
              <a:rPr lang="ru-RU" dirty="0" smtClean="0"/>
              <a:t> 7.12.2014г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Virtual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Hub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Vish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86800" cy="2286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Virtual Science hub –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ViSH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който включва различни функционални възможности да се правят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онлине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презентации с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flash cards,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maps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 снимки от интернет, филми от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you tube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 да се използва чат, рейтинг на ресурсите, споделяне на ресурси, използване на други качени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онлине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ресурси, както и възможност за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видеоконферентни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връзки като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MashMeTV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pic>
        <p:nvPicPr>
          <p:cNvPr id="4" name="Картина 3" descr="vishub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544028"/>
            <a:ext cx="3657600" cy="2061768"/>
          </a:xfrm>
          <a:prstGeom prst="rect">
            <a:avLst/>
          </a:prstGeom>
        </p:spPr>
      </p:pic>
      <p:pic>
        <p:nvPicPr>
          <p:cNvPr id="5" name="Картина 4" descr="vishu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429000"/>
            <a:ext cx="3657599" cy="2067591"/>
          </a:xfrm>
          <a:prstGeom prst="rect">
            <a:avLst/>
          </a:prstGeom>
        </p:spPr>
      </p:pic>
      <p:sp>
        <p:nvSpPr>
          <p:cNvPr id="6" name="Правоъгълник 5"/>
          <p:cNvSpPr/>
          <p:nvPr/>
        </p:nvSpPr>
        <p:spPr>
          <a:xfrm>
            <a:off x="228600" y="5715000"/>
            <a:ext cx="4572000" cy="70788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http://moodle.scientix.eu/course/view.php?id=157</a:t>
            </a:r>
          </a:p>
        </p:txBody>
      </p:sp>
      <p:sp>
        <p:nvSpPr>
          <p:cNvPr id="7" name="Правоъгълник 6"/>
          <p:cNvSpPr/>
          <p:nvPr/>
        </p:nvSpPr>
        <p:spPr>
          <a:xfrm flipH="1">
            <a:off x="4876800" y="5791200"/>
            <a:ext cx="4114800" cy="40011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http://www.vishub.org/excursions/522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Картина 7" descr="Scientix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0"/>
            <a:ext cx="1600200" cy="839942"/>
          </a:xfrm>
          <a:prstGeom prst="rect">
            <a:avLst/>
          </a:prstGeom>
        </p:spPr>
      </p:pic>
      <p:sp>
        <p:nvSpPr>
          <p:cNvPr id="10" name="Контейнер за долния колонтитул 9"/>
          <p:cNvSpPr>
            <a:spLocks noGrp="1"/>
          </p:cNvSpPr>
          <p:nvPr>
            <p:ph type="ftr" sz="quarter" idx="11"/>
          </p:nvPr>
        </p:nvSpPr>
        <p:spPr>
          <a:xfrm>
            <a:off x="1981200" y="6400800"/>
            <a:ext cx="6019800" cy="457200"/>
          </a:xfrm>
        </p:spPr>
        <p:txBody>
          <a:bodyPr/>
          <a:lstStyle/>
          <a:p>
            <a:r>
              <a:rPr lang="ru-RU" dirty="0" smtClean="0"/>
              <a:t>София, </a:t>
            </a:r>
            <a:r>
              <a:rPr lang="ru-RU" dirty="0" err="1" smtClean="0"/>
              <a:t>Национална</a:t>
            </a:r>
            <a:r>
              <a:rPr lang="ru-RU" dirty="0" smtClean="0"/>
              <a:t> конференция </a:t>
            </a:r>
            <a:r>
              <a:rPr lang="ru-RU" dirty="0" err="1" smtClean="0"/>
              <a:t>Scientix</a:t>
            </a:r>
            <a:r>
              <a:rPr lang="ru-RU" dirty="0" smtClean="0"/>
              <a:t> 7.12.2014г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69116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SCIENTIX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Европейска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конференция</a:t>
            </a:r>
            <a:br>
              <a:rPr lang="bg-B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24- 26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Октомври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2014,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Брюксел</a:t>
            </a:r>
            <a:r>
              <a:rPr lang="fr-BE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BE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B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B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Контейнер за съдържание 3" descr="conference Scientix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447800"/>
            <a:ext cx="7543800" cy="4185670"/>
          </a:xfrm>
        </p:spPr>
      </p:pic>
      <p:sp>
        <p:nvSpPr>
          <p:cNvPr id="5" name="Правоъгълник 4"/>
          <p:cNvSpPr/>
          <p:nvPr/>
        </p:nvSpPr>
        <p:spPr>
          <a:xfrm>
            <a:off x="457200" y="5715000"/>
            <a:ext cx="8305800" cy="67710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https://www.flickr.com/photos/european_schoolnet/sets/72157646669447533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Картина 5" descr="Scientix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0"/>
            <a:ext cx="1600200" cy="839942"/>
          </a:xfrm>
          <a:prstGeom prst="rect">
            <a:avLst/>
          </a:prstGeom>
        </p:spPr>
      </p:pic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2133600" y="6400800"/>
            <a:ext cx="5867400" cy="457200"/>
          </a:xfrm>
        </p:spPr>
        <p:txBody>
          <a:bodyPr/>
          <a:lstStyle/>
          <a:p>
            <a:r>
              <a:rPr lang="ru-RU" dirty="0" smtClean="0"/>
              <a:t>София, </a:t>
            </a:r>
            <a:r>
              <a:rPr lang="ru-RU" dirty="0" err="1" smtClean="0"/>
              <a:t>Национална</a:t>
            </a:r>
            <a:r>
              <a:rPr lang="ru-RU" dirty="0" smtClean="0"/>
              <a:t> конференция </a:t>
            </a:r>
            <a:r>
              <a:rPr lang="ru-RU" dirty="0" err="1" smtClean="0"/>
              <a:t>Scientix</a:t>
            </a:r>
            <a:r>
              <a:rPr lang="ru-RU" dirty="0" smtClean="0"/>
              <a:t> 7.12.2014г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NANODIODE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Контейнер за съдържание 3" descr="nanodiod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4497701" cy="2893577"/>
          </a:xfrm>
        </p:spPr>
      </p:pic>
      <p:pic>
        <p:nvPicPr>
          <p:cNvPr id="5" name="Картина 4" descr="nanodio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1202293" cy="751433"/>
          </a:xfrm>
          <a:prstGeom prst="rect">
            <a:avLst/>
          </a:prstGeom>
        </p:spPr>
      </p:pic>
      <p:sp>
        <p:nvSpPr>
          <p:cNvPr id="6" name="Правоъгълник 5"/>
          <p:cNvSpPr/>
          <p:nvPr/>
        </p:nvSpPr>
        <p:spPr>
          <a:xfrm>
            <a:off x="4648200" y="1371600"/>
            <a:ext cx="4114800" cy="507831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bg-BG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Състезание за иновативни идеи: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Голямата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награда - 1 седмица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пътуване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Амстердам 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Холандия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>
              <a:buFont typeface="Wingdings" pitchFamily="2" charset="2"/>
              <a:buChar char="v"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2 дневно пътуване на 2 участника и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NanoSchoolBox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 възможности за правене на 14 експеримента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Подробности на: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http://www.nanodiode.eu/competition-2/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914400" y="4800600"/>
            <a:ext cx="2843407" cy="40011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http://www.nanodiode.eu/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Картина 8" descr="Scientix_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0"/>
            <a:ext cx="1600200" cy="839942"/>
          </a:xfrm>
          <a:prstGeom prst="rect">
            <a:avLst/>
          </a:prstGeom>
        </p:spPr>
      </p:pic>
      <p:sp>
        <p:nvSpPr>
          <p:cNvPr id="11" name="Контейнер за долния колонтитул 10"/>
          <p:cNvSpPr>
            <a:spLocks noGrp="1"/>
          </p:cNvSpPr>
          <p:nvPr>
            <p:ph type="ftr" sz="quarter" idx="11"/>
          </p:nvPr>
        </p:nvSpPr>
        <p:spPr>
          <a:xfrm>
            <a:off x="1828800" y="6400800"/>
            <a:ext cx="5791200" cy="457200"/>
          </a:xfrm>
        </p:spPr>
        <p:txBody>
          <a:bodyPr/>
          <a:lstStyle/>
          <a:p>
            <a:r>
              <a:rPr lang="ru-RU" dirty="0" smtClean="0"/>
              <a:t>София, </a:t>
            </a:r>
            <a:r>
              <a:rPr lang="ru-RU" dirty="0" err="1" smtClean="0"/>
              <a:t>Национална</a:t>
            </a:r>
            <a:r>
              <a:rPr lang="ru-RU" dirty="0" smtClean="0"/>
              <a:t> конференция </a:t>
            </a:r>
            <a:r>
              <a:rPr lang="ru-RU" dirty="0" err="1" smtClean="0"/>
              <a:t>Scientix</a:t>
            </a:r>
            <a:r>
              <a:rPr lang="ru-RU" dirty="0" smtClean="0"/>
              <a:t> 7.12.2014г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ZONDLE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 descr="zondl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362200"/>
            <a:ext cx="3171426" cy="1773162"/>
          </a:xfrm>
        </p:spPr>
      </p:pic>
      <p:pic>
        <p:nvPicPr>
          <p:cNvPr id="5" name="Картина 4" descr="zondl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685800"/>
            <a:ext cx="1306796" cy="816747"/>
          </a:xfrm>
          <a:prstGeom prst="rect">
            <a:avLst/>
          </a:prstGeom>
        </p:spPr>
      </p:pic>
      <p:pic>
        <p:nvPicPr>
          <p:cNvPr id="6" name="Картина 5" descr="zondl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1981200"/>
            <a:ext cx="5167130" cy="2892112"/>
          </a:xfrm>
          <a:prstGeom prst="rect">
            <a:avLst/>
          </a:prstGeom>
        </p:spPr>
      </p:pic>
      <p:sp>
        <p:nvSpPr>
          <p:cNvPr id="7" name="Правоъгълник 6"/>
          <p:cNvSpPr/>
          <p:nvPr/>
        </p:nvSpPr>
        <p:spPr>
          <a:xfrm>
            <a:off x="2438400" y="5486400"/>
            <a:ext cx="4520148" cy="40011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https://www.zondle.com/memberPagesv2/</a:t>
            </a:r>
            <a:endParaRPr lang="en-US" sz="2000" dirty="0"/>
          </a:p>
        </p:txBody>
      </p:sp>
      <p:pic>
        <p:nvPicPr>
          <p:cNvPr id="9" name="Картина 8" descr="Scientix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0"/>
            <a:ext cx="1600200" cy="839942"/>
          </a:xfrm>
          <a:prstGeom prst="rect">
            <a:avLst/>
          </a:prstGeom>
        </p:spPr>
      </p:pic>
      <p:sp>
        <p:nvSpPr>
          <p:cNvPr id="11" name="Контейнер за долния колонтитул 10"/>
          <p:cNvSpPr>
            <a:spLocks noGrp="1"/>
          </p:cNvSpPr>
          <p:nvPr>
            <p:ph type="ftr" sz="quarter" idx="11"/>
          </p:nvPr>
        </p:nvSpPr>
        <p:spPr>
          <a:xfrm>
            <a:off x="2286000" y="6400800"/>
            <a:ext cx="5486400" cy="457200"/>
          </a:xfrm>
        </p:spPr>
        <p:txBody>
          <a:bodyPr/>
          <a:lstStyle/>
          <a:p>
            <a:r>
              <a:rPr lang="ru-RU" dirty="0" smtClean="0"/>
              <a:t>София, </a:t>
            </a:r>
            <a:r>
              <a:rPr lang="ru-RU" dirty="0" err="1" smtClean="0"/>
              <a:t>Национална</a:t>
            </a:r>
            <a:r>
              <a:rPr lang="ru-RU" dirty="0" smtClean="0"/>
              <a:t> конференция </a:t>
            </a:r>
            <a:r>
              <a:rPr lang="ru-RU" dirty="0" err="1" smtClean="0"/>
              <a:t>Scientix</a:t>
            </a:r>
            <a:r>
              <a:rPr lang="ru-RU" dirty="0" smtClean="0"/>
              <a:t> 7.12.2014г</a:t>
            </a:r>
            <a:endParaRPr lang="en-US" dirty="0"/>
          </a:p>
        </p:txBody>
      </p:sp>
      <p:sp>
        <p:nvSpPr>
          <p:cNvPr id="12" name="Правоъгълник 11"/>
          <p:cNvSpPr/>
          <p:nvPr/>
        </p:nvSpPr>
        <p:spPr>
          <a:xfrm>
            <a:off x="2286000" y="1219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ICT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 образователни игри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440" y="380880"/>
            <a:ext cx="7767720" cy="1285995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br>
              <a:rPr lang="bg-BG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Онлине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курсове 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EUN 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онтейнер за съдържание 6" descr="eun_kurs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7017" y="1672142"/>
            <a:ext cx="4935583" cy="4370206"/>
          </a:xfrm>
        </p:spPr>
      </p:pic>
      <p:sp>
        <p:nvSpPr>
          <p:cNvPr id="10" name="Контейнер за съдържание 9"/>
          <p:cNvSpPr>
            <a:spLocks noGrp="1"/>
          </p:cNvSpPr>
          <p:nvPr>
            <p:ph sz="half" idx="2"/>
          </p:nvPr>
        </p:nvSpPr>
        <p:spPr>
          <a:xfrm>
            <a:off x="4419600" y="1759131"/>
            <a:ext cx="4384765" cy="3803469"/>
          </a:xfrm>
          <a:solidFill>
            <a:schemeClr val="tx2"/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Competences for 21st Century Schools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How to Teach Computing: An Introduction to Concepts, Tools and Resources for Secondary Teachers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Games in Schools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762000" y="5867400"/>
            <a:ext cx="7848600" cy="40011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http://www.europeanschoolnetacademy.eu/web/general-navigation/courses</a:t>
            </a:r>
            <a:endParaRPr lang="en-US" sz="2000" dirty="0"/>
          </a:p>
        </p:txBody>
      </p:sp>
      <p:pic>
        <p:nvPicPr>
          <p:cNvPr id="9" name="Картина 8" descr="Scientix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3800" y="0"/>
            <a:ext cx="1600200" cy="839942"/>
          </a:xfrm>
          <a:prstGeom prst="rect">
            <a:avLst/>
          </a:prstGeom>
        </p:spPr>
      </p:pic>
      <p:sp>
        <p:nvSpPr>
          <p:cNvPr id="12" name="Контейнер за долния колонтитул 11"/>
          <p:cNvSpPr>
            <a:spLocks noGrp="1"/>
          </p:cNvSpPr>
          <p:nvPr>
            <p:ph type="ftr" sz="quarter" idx="11"/>
          </p:nvPr>
        </p:nvSpPr>
        <p:spPr>
          <a:xfrm>
            <a:off x="2057400" y="6400800"/>
            <a:ext cx="4876800" cy="457200"/>
          </a:xfrm>
        </p:spPr>
        <p:txBody>
          <a:bodyPr/>
          <a:lstStyle/>
          <a:p>
            <a:r>
              <a:rPr lang="ru-RU" dirty="0" smtClean="0"/>
              <a:t>София, </a:t>
            </a:r>
            <a:r>
              <a:rPr lang="ru-RU" dirty="0" err="1" smtClean="0"/>
              <a:t>Национална</a:t>
            </a:r>
            <a:r>
              <a:rPr lang="ru-RU" dirty="0" smtClean="0"/>
              <a:t> конференция </a:t>
            </a:r>
            <a:r>
              <a:rPr lang="ru-RU" dirty="0" err="1" smtClean="0"/>
              <a:t>Scientix</a:t>
            </a:r>
            <a:r>
              <a:rPr lang="ru-RU" dirty="0" smtClean="0"/>
              <a:t> 7.12.2014г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InGenius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6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4876800"/>
          </a:xfrm>
          <a:solidFill>
            <a:schemeClr val="tx2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v"/>
            </a:pPr>
            <a:endParaRPr lang="bg-BG" sz="2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v"/>
            </a:pPr>
            <a:endParaRPr lang="bg-BG" sz="2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v"/>
            </a:pPr>
            <a:endParaRPr lang="bg-BG" sz="2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v"/>
            </a:pPr>
            <a:endParaRPr lang="bg-BG" sz="2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v"/>
            </a:pPr>
            <a:endParaRPr lang="bg-BG" sz="2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v"/>
            </a:pPr>
            <a:endParaRPr lang="bg-BG" sz="2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v"/>
            </a:pPr>
            <a:endParaRPr lang="bg-BG" sz="2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v"/>
            </a:pPr>
            <a:endParaRPr lang="bg-BG" sz="2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v"/>
            </a:pPr>
            <a:endParaRPr lang="bg-BG" sz="2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v"/>
            </a:pPr>
            <a:endParaRPr lang="bg-BG" sz="2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http://www.ingenious-science.eu/web/guest</a:t>
            </a:r>
            <a:endParaRPr lang="bg-BG" sz="2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Картина 5" descr="InGeni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600200"/>
            <a:ext cx="7315200" cy="3861447"/>
          </a:xfrm>
          <a:prstGeom prst="rect">
            <a:avLst/>
          </a:prstGeom>
        </p:spPr>
      </p:pic>
      <p:pic>
        <p:nvPicPr>
          <p:cNvPr id="7" name="Картина 6" descr="Scientix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0"/>
            <a:ext cx="1600200" cy="839942"/>
          </a:xfrm>
          <a:prstGeom prst="rect">
            <a:avLst/>
          </a:prstGeom>
        </p:spPr>
      </p:pic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1447800" y="6400800"/>
            <a:ext cx="5715000" cy="457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София,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Национална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конференция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Scientix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7.12.2014г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1954325" y="1278418"/>
            <a:ext cx="6732475" cy="641079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Science Programme </a:t>
            </a:r>
            <a:r>
              <a:rPr lang="en-GB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Manager 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Scientix </a:t>
            </a:r>
            <a:r>
              <a:rPr lang="en-GB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project</a:t>
            </a:r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manager</a:t>
            </a:r>
            <a:endParaRPr lang="en-GB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Àgueda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Gras-Velázquez (</a:t>
            </a:r>
            <a:r>
              <a:rPr lang="en-GB" sz="2000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agueda.gras@eun.org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0" indent="0">
              <a:spcBef>
                <a:spcPts val="0"/>
              </a:spcBef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 descr="https://zimbra.eun.org/service/home/~/CAAY-logo.jpg?auth=co&amp;loc=en_GB&amp;id=438830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https://zimbra.eun.org/service/home/~/CAAY-logo.jpg?auth=co&amp;loc=en_GB&amp;id=438830&amp;part=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itle 2"/>
          <p:cNvSpPr txBox="1">
            <a:spLocks/>
          </p:cNvSpPr>
          <p:nvPr/>
        </p:nvSpPr>
        <p:spPr>
          <a:xfrm>
            <a:off x="1066800" y="228600"/>
            <a:ext cx="7727325" cy="700200"/>
          </a:xfrm>
          <a:prstGeom prst="rect">
            <a:avLst/>
          </a:prstGeom>
          <a:solidFill>
            <a:schemeClr val="tx2">
              <a:alpha val="72000"/>
            </a:schemeClr>
          </a:solidFill>
          <a:ln>
            <a:noFill/>
          </a:ln>
        </p:spPr>
        <p:txBody>
          <a:bodyPr vert="horz" wrap="square" lIns="72000" tIns="36000" rIns="72000" bIns="108000" anchor="t" anchorCtr="0" compatLnSpc="1">
            <a:spAutoFit/>
          </a:bodyPr>
          <a:lstStyle>
            <a:defPPr lvl="0">
              <a:buNone/>
              <a:defRPr/>
            </a:defPPr>
            <a:lvl1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4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bg-BG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Повече информация</a:t>
            </a:r>
            <a:endParaRPr lang="fr-BE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954323" y="3473962"/>
            <a:ext cx="6882197" cy="719854"/>
          </a:xfrm>
          <a:prstGeom prst="rect">
            <a:avLst/>
          </a:prstGeom>
          <a:noFill/>
          <a:ln>
            <a:noFill/>
          </a:ln>
        </p:spPr>
        <p:txBody>
          <a:bodyPr vert="horz" lIns="50760" tIns="50760" rIns="90000" bIns="5076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4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9pPr>
          </a:lstStyle>
          <a:p>
            <a:pPr marL="0" indent="0">
              <a:spcBef>
                <a:spcPts val="0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I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 Editor // </a:t>
            </a:r>
            <a:r>
              <a:rPr lang="en-IE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Scientix </a:t>
            </a:r>
            <a:r>
              <a:rPr lang="en-IE" sz="1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portal</a:t>
            </a:r>
            <a:r>
              <a:rPr lang="en-IE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manager</a:t>
            </a:r>
          </a:p>
          <a:p>
            <a:pPr marL="0" indent="0">
              <a:spcBef>
                <a:spcPts val="0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IE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Přemysl</a:t>
            </a:r>
            <a:r>
              <a:rPr lang="en-IE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Velek</a:t>
            </a:r>
            <a:r>
              <a:rPr lang="en-IE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E" sz="2000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premysl.velek@eun.org</a:t>
            </a:r>
            <a:r>
              <a:rPr lang="en-IE" sz="2000" dirty="0" smtClean="0">
                <a:solidFill>
                  <a:srgbClr val="000000"/>
                </a:solidFill>
              </a:rPr>
              <a:t>)</a:t>
            </a:r>
            <a:endParaRPr lang="en-IE" sz="2000" dirty="0">
              <a:solidFill>
                <a:srgbClr val="00000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984262" y="4854152"/>
            <a:ext cx="6168066" cy="608457"/>
          </a:xfrm>
          <a:prstGeom prst="rect">
            <a:avLst/>
          </a:prstGeom>
          <a:noFill/>
          <a:ln>
            <a:noFill/>
          </a:ln>
        </p:spPr>
        <p:txBody>
          <a:bodyPr vert="horz" lIns="50760" tIns="50760" rIns="90000" bIns="5076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4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9pPr>
          </a:lstStyle>
          <a:p>
            <a:pPr marL="0" indent="0">
              <a:spcBef>
                <a:spcPts val="0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I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Project Administrator // </a:t>
            </a:r>
            <a:r>
              <a:rPr lang="en-IE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Scientix </a:t>
            </a:r>
            <a:r>
              <a:rPr lang="en-IE" sz="1600" b="1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IE" sz="16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eachers </a:t>
            </a:r>
            <a:r>
              <a:rPr lang="en-IE" sz="1600" b="1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IE" sz="16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anel</a:t>
            </a:r>
            <a:r>
              <a:rPr lang="en-IE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E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oordinator</a:t>
            </a:r>
          </a:p>
          <a:p>
            <a:pPr marL="0" indent="0">
              <a:spcBef>
                <a:spcPts val="0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IE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Marina Jiménez Iglesias</a:t>
            </a:r>
            <a:r>
              <a:rPr lang="en-IE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E" sz="2000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marina.jimenez@eun.org</a:t>
            </a:r>
            <a:r>
              <a:rPr lang="en-IE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IE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984261" y="4193816"/>
            <a:ext cx="8623754" cy="848344"/>
          </a:xfrm>
          <a:prstGeom prst="rect">
            <a:avLst/>
          </a:prstGeom>
          <a:noFill/>
          <a:ln>
            <a:noFill/>
          </a:ln>
        </p:spPr>
        <p:txBody>
          <a:bodyPr vert="horz" lIns="50760" tIns="50760" rIns="90000" bIns="5076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4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9pPr>
          </a:lstStyle>
          <a:p>
            <a:pPr marL="0" indent="0">
              <a:spcBef>
                <a:spcPts val="0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I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Project Administrator // </a:t>
            </a:r>
            <a:r>
              <a:rPr lang="en-IE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Scientix </a:t>
            </a:r>
            <a:r>
              <a:rPr lang="en-IE" sz="1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portal </a:t>
            </a:r>
            <a:r>
              <a:rPr lang="en-IE" sz="1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IE" sz="1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esources</a:t>
            </a:r>
            <a:r>
              <a:rPr lang="en-IE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E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oordinator</a:t>
            </a:r>
          </a:p>
          <a:p>
            <a:pPr marL="0" indent="0">
              <a:spcBef>
                <a:spcPts val="0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IE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Victor J. Pérez-Rubio (</a:t>
            </a:r>
            <a:r>
              <a:rPr lang="en-IE" sz="2000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victor.perez@eun.org</a:t>
            </a:r>
            <a:r>
              <a:rPr lang="en-IE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IE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54323" y="2003250"/>
            <a:ext cx="6882197" cy="719854"/>
          </a:xfrm>
          <a:prstGeom prst="rect">
            <a:avLst/>
          </a:prstGeom>
          <a:noFill/>
          <a:ln>
            <a:noFill/>
          </a:ln>
        </p:spPr>
        <p:txBody>
          <a:bodyPr vert="horz" lIns="50760" tIns="50760" rIns="90000" bIns="5076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4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9pPr>
          </a:lstStyle>
          <a:p>
            <a:pPr marL="0" indent="0">
              <a:spcBef>
                <a:spcPts val="0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I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Project Administrator // </a:t>
            </a:r>
            <a:r>
              <a:rPr lang="en-I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Scientix project deputy manager</a:t>
            </a:r>
          </a:p>
          <a:p>
            <a:pPr marL="0" indent="0">
              <a:spcBef>
                <a:spcPts val="0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IE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Gina Mihai (</a:t>
            </a:r>
            <a:r>
              <a:rPr lang="en-IE" sz="2000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gina.mihai@eun.org</a:t>
            </a:r>
            <a:r>
              <a:rPr lang="en-IE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IE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54323" y="2650060"/>
            <a:ext cx="7575550" cy="671735"/>
          </a:xfrm>
          <a:prstGeom prst="rect">
            <a:avLst/>
          </a:prstGeom>
          <a:noFill/>
          <a:ln>
            <a:noFill/>
          </a:ln>
        </p:spPr>
        <p:txBody>
          <a:bodyPr vert="horz" lIns="50760" tIns="50760" rIns="90000" bIns="5076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4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9pPr>
          </a:lstStyle>
          <a:p>
            <a:pPr marL="0" indent="0">
              <a:spcBef>
                <a:spcPts val="0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I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Project </a:t>
            </a:r>
            <a:r>
              <a:rPr lang="en-I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Support Assistant </a:t>
            </a:r>
            <a:r>
              <a:rPr lang="en-I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// Scientix </a:t>
            </a:r>
            <a:r>
              <a:rPr lang="en-IE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NCPs </a:t>
            </a:r>
            <a:r>
              <a:rPr lang="en-IE" sz="1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IE" sz="1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inancial</a:t>
            </a:r>
            <a:r>
              <a:rPr lang="en-IE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IE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anager</a:t>
            </a:r>
          </a:p>
          <a:p>
            <a:pPr marL="0" indent="0">
              <a:spcBef>
                <a:spcPts val="0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IE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Ioanna</a:t>
            </a:r>
            <a:r>
              <a:rPr lang="en-IE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Leontaraki</a:t>
            </a:r>
            <a:r>
              <a:rPr lang="en-IE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E" sz="2000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ioanna.leontaraki@eun.org</a:t>
            </a:r>
            <a:r>
              <a:rPr lang="en-IE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IE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158224" y="1278418"/>
            <a:ext cx="1632141" cy="91614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Контейнер за долния колонтитул 14"/>
          <p:cNvSpPr>
            <a:spLocks noGrp="1"/>
          </p:cNvSpPr>
          <p:nvPr>
            <p:ph type="ftr" sz="quarter" idx="11"/>
          </p:nvPr>
        </p:nvSpPr>
        <p:spPr>
          <a:xfrm>
            <a:off x="2133600" y="6400800"/>
            <a:ext cx="5029200" cy="457200"/>
          </a:xfrm>
        </p:spPr>
        <p:txBody>
          <a:bodyPr/>
          <a:lstStyle/>
          <a:p>
            <a:r>
              <a:rPr lang="ru-RU" dirty="0" smtClean="0"/>
              <a:t>София, </a:t>
            </a:r>
            <a:r>
              <a:rPr lang="ru-RU" dirty="0" err="1" smtClean="0"/>
              <a:t>Национална</a:t>
            </a:r>
            <a:r>
              <a:rPr lang="ru-RU" dirty="0" smtClean="0"/>
              <a:t> конференция </a:t>
            </a:r>
            <a:r>
              <a:rPr lang="ru-RU" dirty="0" err="1" smtClean="0"/>
              <a:t>Scientix</a:t>
            </a:r>
            <a:r>
              <a:rPr lang="ru-RU" dirty="0" smtClean="0"/>
              <a:t> 7.12.2014г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621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00200"/>
            <a:ext cx="7086600" cy="2619375"/>
          </a:xfrm>
        </p:spPr>
        <p:txBody>
          <a:bodyPr>
            <a:normAutofit/>
          </a:bodyPr>
          <a:lstStyle/>
          <a:p>
            <a:pPr algn="l"/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За повече информация посетете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www.scientix.eu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както </a:t>
            </a: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bg-BG" sz="3200" dirty="0" err="1"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bg-BG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u="sng" dirty="0">
                <a:latin typeface="Times New Roman" pitchFamily="18" charset="0"/>
                <a:cs typeface="Times New Roman" pitchFamily="18" charset="0"/>
                <a:hlinkClick r:id="rId3"/>
              </a:rPr>
              <a:t>http://ceca-scientix.blogspot.com/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артина 6" descr="Scientix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5585" y="0"/>
            <a:ext cx="1868415" cy="980728"/>
          </a:xfrm>
          <a:prstGeom prst="rect">
            <a:avLst/>
          </a:prstGeom>
        </p:spPr>
      </p:pic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1905000" y="6172200"/>
            <a:ext cx="5486400" cy="457200"/>
          </a:xfrm>
        </p:spPr>
        <p:txBody>
          <a:bodyPr/>
          <a:lstStyle/>
          <a:p>
            <a:r>
              <a:rPr lang="ru-RU" dirty="0" smtClean="0"/>
              <a:t>София, </a:t>
            </a:r>
            <a:r>
              <a:rPr lang="ru-RU" dirty="0" err="1" smtClean="0"/>
              <a:t>Национална</a:t>
            </a:r>
            <a:r>
              <a:rPr lang="ru-RU" dirty="0" smtClean="0"/>
              <a:t> конференция </a:t>
            </a:r>
            <a:r>
              <a:rPr lang="ru-RU" dirty="0" err="1" smtClean="0"/>
              <a:t>Scientix</a:t>
            </a:r>
            <a:r>
              <a:rPr lang="ru-RU" dirty="0" smtClean="0"/>
              <a:t> 7.12.2014г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00966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00028" y="2369971"/>
            <a:ext cx="4257676" cy="2876670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 </a:t>
            </a:r>
            <a:br>
              <a:rPr lang="bg-BG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ВНИМАНИЕТО!</a:t>
            </a:r>
            <a:br>
              <a:rPr lang="bg-BG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>
          <a:xfrm>
            <a:off x="2133600" y="6172200"/>
            <a:ext cx="5791200" cy="457200"/>
          </a:xfrm>
        </p:spPr>
        <p:txBody>
          <a:bodyPr/>
          <a:lstStyle/>
          <a:p>
            <a:r>
              <a:rPr lang="ru-RU" dirty="0" smtClean="0"/>
              <a:t>София, </a:t>
            </a:r>
            <a:r>
              <a:rPr lang="ru-RU" dirty="0" err="1" smtClean="0"/>
              <a:t>Национална</a:t>
            </a:r>
            <a:r>
              <a:rPr lang="ru-RU" dirty="0" smtClean="0"/>
              <a:t> конференция </a:t>
            </a:r>
            <a:r>
              <a:rPr lang="ru-RU" dirty="0" err="1" smtClean="0"/>
              <a:t>Scientix</a:t>
            </a:r>
            <a:r>
              <a:rPr lang="ru-RU" dirty="0" smtClean="0"/>
              <a:t> 7.12.2014г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19256" cy="778098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InGenius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6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endParaRPr lang="bg-BG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611560" y="1844824"/>
            <a:ext cx="8075240" cy="4174976"/>
          </a:xfrm>
        </p:spPr>
        <p:txBody>
          <a:bodyPr>
            <a:norm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Проект на Европейската Училищна Мрежа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EUN)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Цел - осъзнаване значението на изучаване на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STEM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 връзката между научното образование и индустрията.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- тестване на ресурси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Участие в: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онлине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чатове и срещи с учени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- обсъждането на добри практики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семинари и летни училища и др.</a:t>
            </a:r>
          </a:p>
          <a:p>
            <a:endParaRPr 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7546032" cy="457200"/>
          </a:xfrm>
        </p:spPr>
        <p:txBody>
          <a:bodyPr/>
          <a:lstStyle/>
          <a:p>
            <a:pPr algn="ctr"/>
            <a:r>
              <a:rPr lang="ru-RU" smtClean="0"/>
              <a:t>София, Национална конференция Scientix 7.12.2014г</a:t>
            </a:r>
            <a:endParaRPr lang="bg-BG" dirty="0"/>
          </a:p>
        </p:txBody>
      </p:sp>
      <p:pic>
        <p:nvPicPr>
          <p:cNvPr id="7" name="Картина 6" descr="Scientix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0"/>
            <a:ext cx="1600200" cy="839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3600" dirty="0" smtClean="0">
                <a:latin typeface="Times New Roman" pitchFamily="18" charset="0"/>
                <a:cs typeface="Times New Roman" pitchFamily="18" charset="0"/>
              </a:rPr>
              <a:t>Тествани ресурси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онтейнер за съдържание 6" descr="Scrach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09800"/>
            <a:ext cx="2514600" cy="1298375"/>
          </a:xfrm>
        </p:spPr>
      </p:pic>
      <p:pic>
        <p:nvPicPr>
          <p:cNvPr id="8" name="Картина 7" descr="Scrach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733800"/>
            <a:ext cx="2438400" cy="1276044"/>
          </a:xfrm>
          <a:prstGeom prst="rect">
            <a:avLst/>
          </a:prstGeom>
        </p:spPr>
      </p:pic>
      <p:sp>
        <p:nvSpPr>
          <p:cNvPr id="10" name="Правоъгълник 9"/>
          <p:cNvSpPr/>
          <p:nvPr/>
        </p:nvSpPr>
        <p:spPr>
          <a:xfrm>
            <a:off x="685800" y="1676400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Scratch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sp>
        <p:nvSpPr>
          <p:cNvPr id="11" name="Правоъгълник 10"/>
          <p:cNvSpPr/>
          <p:nvPr/>
        </p:nvSpPr>
        <p:spPr>
          <a:xfrm>
            <a:off x="533400" y="5638800"/>
            <a:ext cx="2420856" cy="40011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http://scratch.mit.edu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dirty="0"/>
          </a:p>
        </p:txBody>
      </p:sp>
      <p:pic>
        <p:nvPicPr>
          <p:cNvPr id="12" name="Контейнер за съдържание 4" descr="tru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2667000"/>
            <a:ext cx="2215764" cy="1219200"/>
          </a:xfrm>
          <a:prstGeom prst="rect">
            <a:avLst/>
          </a:prstGeom>
        </p:spPr>
      </p:pic>
      <p:sp>
        <p:nvSpPr>
          <p:cNvPr id="13" name="Правоъгълник 12"/>
          <p:cNvSpPr/>
          <p:nvPr/>
        </p:nvSpPr>
        <p:spPr>
          <a:xfrm>
            <a:off x="3200400" y="1828800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Strong truck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авоъгълник 13"/>
          <p:cNvSpPr/>
          <p:nvPr/>
        </p:nvSpPr>
        <p:spPr>
          <a:xfrm>
            <a:off x="2743200" y="5029200"/>
            <a:ext cx="3429000" cy="40011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http://www.strongesttruck.com</a:t>
            </a:r>
            <a:endParaRPr lang="en-US" sz="2000" dirty="0"/>
          </a:p>
        </p:txBody>
      </p:sp>
      <p:pic>
        <p:nvPicPr>
          <p:cNvPr id="15" name="Картина 14" descr="school foootb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2286000"/>
            <a:ext cx="2534736" cy="1584210"/>
          </a:xfrm>
          <a:prstGeom prst="rect">
            <a:avLst/>
          </a:prstGeom>
        </p:spPr>
      </p:pic>
      <p:pic>
        <p:nvPicPr>
          <p:cNvPr id="16" name="Картина 15" descr="school foootball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3810000"/>
            <a:ext cx="2514600" cy="1571625"/>
          </a:xfrm>
          <a:prstGeom prst="rect">
            <a:avLst/>
          </a:prstGeom>
        </p:spPr>
      </p:pic>
      <p:sp>
        <p:nvSpPr>
          <p:cNvPr id="17" name="Правоъгълник 16"/>
          <p:cNvSpPr/>
          <p:nvPr/>
        </p:nvSpPr>
        <p:spPr>
          <a:xfrm>
            <a:off x="6172200" y="1752600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Skoool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football</a:t>
            </a:r>
            <a:endParaRPr lang="en-US" sz="2400" dirty="0"/>
          </a:p>
        </p:txBody>
      </p:sp>
      <p:sp>
        <p:nvSpPr>
          <p:cNvPr id="19" name="Правоъгълник 18"/>
          <p:cNvSpPr/>
          <p:nvPr/>
        </p:nvSpPr>
        <p:spPr>
          <a:xfrm>
            <a:off x="6019800" y="5410200"/>
            <a:ext cx="2971800" cy="101566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http://www.skoool.co.uk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endParaRPr lang="bg-BG" sz="2000" u="sng" dirty="0" smtClean="0">
              <a:latin typeface="Times New Roman" pitchFamily="18" charset="0"/>
              <a:cs typeface="Times New Roman" pitchFamily="18" charset="0"/>
              <a:hlinkClick r:id="rId7"/>
            </a:endParaRPr>
          </a:p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1goal_skoool_football/</a:t>
            </a:r>
            <a:endParaRPr lang="bg-BG" sz="2000" u="sng" dirty="0" smtClean="0">
              <a:latin typeface="Times New Roman" pitchFamily="18" charset="0"/>
              <a:cs typeface="Times New Roman" pitchFamily="18" charset="0"/>
              <a:hlinkClick r:id="rId7"/>
            </a:endParaRPr>
          </a:p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Default.html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Картина 17" descr="Scientix_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43800" y="0"/>
            <a:ext cx="1600200" cy="839942"/>
          </a:xfrm>
          <a:prstGeom prst="rect">
            <a:avLst/>
          </a:prstGeom>
        </p:spPr>
      </p:pic>
      <p:sp>
        <p:nvSpPr>
          <p:cNvPr id="21" name="Контейнер за долния колонтитул 20"/>
          <p:cNvSpPr>
            <a:spLocks noGrp="1"/>
          </p:cNvSpPr>
          <p:nvPr>
            <p:ph type="ftr" sz="quarter" idx="11"/>
          </p:nvPr>
        </p:nvSpPr>
        <p:spPr>
          <a:xfrm>
            <a:off x="1905000" y="6400800"/>
            <a:ext cx="5029200" cy="457200"/>
          </a:xfrm>
        </p:spPr>
        <p:txBody>
          <a:bodyPr/>
          <a:lstStyle/>
          <a:p>
            <a:r>
              <a:rPr lang="ru-RU" dirty="0" smtClean="0"/>
              <a:t>София, </a:t>
            </a:r>
            <a:r>
              <a:rPr lang="ru-RU" dirty="0" err="1" smtClean="0"/>
              <a:t>Национална</a:t>
            </a:r>
            <a:r>
              <a:rPr lang="ru-RU" dirty="0" smtClean="0"/>
              <a:t> конференция </a:t>
            </a:r>
            <a:r>
              <a:rPr lang="ru-RU" dirty="0" err="1" smtClean="0"/>
              <a:t>Scientix</a:t>
            </a:r>
            <a:r>
              <a:rPr lang="ru-RU" dirty="0" smtClean="0"/>
              <a:t> 7.12.2014г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600" dirty="0" smtClean="0">
                <a:latin typeface="Times New Roman" pitchFamily="18" charset="0"/>
                <a:cs typeface="Times New Roman" pitchFamily="18" charset="0"/>
              </a:rPr>
              <a:t>Виртуални лаборатории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Phet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grpSp>
        <p:nvGrpSpPr>
          <p:cNvPr id="5" name="Group 19"/>
          <p:cNvGrpSpPr>
            <a:grpSpLocks noGrp="1"/>
          </p:cNvGrpSpPr>
          <p:nvPr>
            <p:ph sz="quarter" idx="1"/>
          </p:nvPr>
        </p:nvGrpSpPr>
        <p:grpSpPr>
          <a:xfrm>
            <a:off x="609600" y="2514600"/>
            <a:ext cx="2759075" cy="2743200"/>
            <a:chOff x="1835694" y="1340766"/>
            <a:chExt cx="5328592" cy="4680520"/>
          </a:xfrm>
        </p:grpSpPr>
        <p:pic>
          <p:nvPicPr>
            <p:cNvPr id="6" name="Picture 3" descr="seesaw5-balance(1) interface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4033134" y="1340766"/>
              <a:ext cx="3131152" cy="23291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11" descr="autokraan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9609" y="1476966"/>
              <a:ext cx="2275511" cy="21791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1835694" y="3227914"/>
              <a:ext cx="2544912" cy="2614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4111416" y="3451777"/>
              <a:ext cx="2889339" cy="25695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Правоъгълник 9"/>
          <p:cNvSpPr/>
          <p:nvPr/>
        </p:nvSpPr>
        <p:spPr>
          <a:xfrm>
            <a:off x="1066800" y="1905000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SimQuest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457200" y="5867400"/>
            <a:ext cx="3446200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http://www.simquest.nl/SQsims.jsp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Картина 11" descr="s 2_izto4nika, 2 II R i V i 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7200" y="3810000"/>
            <a:ext cx="2448272" cy="1727817"/>
          </a:xfrm>
          <a:prstGeom prst="rect">
            <a:avLst/>
          </a:prstGeom>
        </p:spPr>
      </p:pic>
      <p:pic>
        <p:nvPicPr>
          <p:cNvPr id="13" name="Контейнер за съдържание 5" descr="bez izto4ni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91000" y="2209800"/>
            <a:ext cx="2664296" cy="1665185"/>
          </a:xfrm>
          <a:prstGeom prst="rect">
            <a:avLst/>
          </a:prstGeom>
        </p:spPr>
      </p:pic>
      <p:pic>
        <p:nvPicPr>
          <p:cNvPr id="14" name="Контейнер за съдържание 5" descr="el_mag_indukciq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53200" y="2286000"/>
            <a:ext cx="2042475" cy="1524000"/>
          </a:xfrm>
          <a:prstGeom prst="rect">
            <a:avLst/>
          </a:prstGeom>
        </p:spPr>
      </p:pic>
      <p:pic>
        <p:nvPicPr>
          <p:cNvPr id="15" name="Контейнер за съдържание 6" descr="generato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3962400"/>
            <a:ext cx="1975417" cy="1351735"/>
          </a:xfrm>
          <a:prstGeom prst="rect">
            <a:avLst/>
          </a:prstGeom>
        </p:spPr>
      </p:pic>
      <p:sp>
        <p:nvSpPr>
          <p:cNvPr id="16" name="Правоъгълник 15"/>
          <p:cNvSpPr/>
          <p:nvPr/>
        </p:nvSpPr>
        <p:spPr>
          <a:xfrm>
            <a:off x="4038600" y="5791200"/>
            <a:ext cx="4572000" cy="646331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https://phet.colorado.edu/en/simulations/category/physics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Картина 17" descr="Scientix_log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43800" y="0"/>
            <a:ext cx="1600200" cy="839942"/>
          </a:xfrm>
          <a:prstGeom prst="rect">
            <a:avLst/>
          </a:prstGeom>
        </p:spPr>
      </p:pic>
      <p:sp>
        <p:nvSpPr>
          <p:cNvPr id="20" name="Контейнер за долния колонтитул 19"/>
          <p:cNvSpPr>
            <a:spLocks noGrp="1"/>
          </p:cNvSpPr>
          <p:nvPr>
            <p:ph type="ftr" sz="quarter" idx="11"/>
          </p:nvPr>
        </p:nvSpPr>
        <p:spPr>
          <a:xfrm>
            <a:off x="1828800" y="6400800"/>
            <a:ext cx="4800600" cy="457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София,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Национална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конференция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Scientix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7.12.2014г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Онлине</a:t>
            </a:r>
            <a:r>
              <a:rPr lang="bg-BG" dirty="0" smtClean="0"/>
              <a:t> лаборатории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543800" cy="4572000"/>
          </a:xfrm>
          <a:solidFill>
            <a:schemeClr val="tx2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http://home.web.cern.ch/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http://www.donanareservas.com/entorno_en.php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http://www.projectolynx.com/ao-vivo/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http://socientize.eu/?q=pt-pt/node/382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http://cellspotting.socientize.eu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http://www.go-lab-project.eu/lab/sun4all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http://cosmoquest.org/projects/moon_mappers/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https://www.zooniverse.org/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http://boinc.berkeley.edu/projects.php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https://www.mindpaths.socientize.eu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http://rrlab.bifi.es/home</a:t>
            </a:r>
          </a:p>
          <a:p>
            <a:endParaRPr lang="en-US" dirty="0"/>
          </a:p>
        </p:txBody>
      </p:sp>
      <p:pic>
        <p:nvPicPr>
          <p:cNvPr id="5" name="Картина 4" descr="Scientix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0"/>
            <a:ext cx="1600200" cy="839942"/>
          </a:xfrm>
          <a:prstGeom prst="rect">
            <a:avLst/>
          </a:prstGeom>
        </p:spPr>
      </p:pic>
      <p:sp>
        <p:nvSpPr>
          <p:cNvPr id="7" name="Контейнер за долния колонтитул 6"/>
          <p:cNvSpPr>
            <a:spLocks noGrp="1"/>
          </p:cNvSpPr>
          <p:nvPr>
            <p:ph type="ftr" sz="quarter" idx="11"/>
          </p:nvPr>
        </p:nvSpPr>
        <p:spPr>
          <a:xfrm>
            <a:off x="1676400" y="6248400"/>
            <a:ext cx="5410200" cy="457200"/>
          </a:xfrm>
        </p:spPr>
        <p:txBody>
          <a:bodyPr/>
          <a:lstStyle/>
          <a:p>
            <a:r>
              <a:rPr lang="ru-RU" dirty="0" smtClean="0"/>
              <a:t>София, </a:t>
            </a:r>
            <a:r>
              <a:rPr lang="ru-RU" dirty="0" err="1" smtClean="0"/>
              <a:t>Национална</a:t>
            </a:r>
            <a:r>
              <a:rPr lang="ru-RU" dirty="0" smtClean="0"/>
              <a:t> конференция </a:t>
            </a:r>
            <a:r>
              <a:rPr lang="ru-RU" dirty="0" err="1" smtClean="0"/>
              <a:t>Scientix</a:t>
            </a:r>
            <a:r>
              <a:rPr lang="ru-RU" dirty="0" smtClean="0"/>
              <a:t> 7.12.2014г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Онлине</a:t>
            </a:r>
            <a:r>
              <a:rPr lang="bg-BG" dirty="0" smtClean="0"/>
              <a:t> лаборатории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http://www.zaragoza.es/ciudad/etopia/cienciaremix/default.htm</a:t>
            </a:r>
            <a:endParaRPr lang="en-US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http://lhcathome2.cern.ch/test4theory/</a:t>
            </a:r>
            <a:endParaRPr lang="en-US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https://pybossa.socientize.eu/pybossa/app/Semantics/</a:t>
            </a:r>
            <a:endParaRPr lang="en-US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www.ibercivis.eu</a:t>
            </a:r>
            <a:endParaRPr lang="en-US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http://lhcathome.web.cern.ch/test4theory</a:t>
            </a:r>
            <a:endParaRPr lang="en-US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www.socientize.eu</a:t>
            </a:r>
            <a:endParaRPr lang="bg-BG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http://www.gripenet.pt</a:t>
            </a:r>
            <a:endParaRPr lang="en-US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http://vlabs.uminho.pt/biologia/biologia.html</a:t>
            </a:r>
            <a:endParaRPr lang="en-US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http://cosnet.bifi.es/</a:t>
            </a:r>
            <a:endParaRPr lang="en-US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Картина 4" descr="Scientix_log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43800" y="0"/>
            <a:ext cx="1600200" cy="839942"/>
          </a:xfrm>
          <a:prstGeom prst="rect">
            <a:avLst/>
          </a:prstGeom>
        </p:spPr>
      </p:pic>
      <p:sp>
        <p:nvSpPr>
          <p:cNvPr id="7" name="Контейнер за долния колонтитул 6"/>
          <p:cNvSpPr>
            <a:spLocks noGrp="1"/>
          </p:cNvSpPr>
          <p:nvPr>
            <p:ph type="ftr" sz="quarter" idx="11"/>
          </p:nvPr>
        </p:nvSpPr>
        <p:spPr>
          <a:xfrm>
            <a:off x="1905000" y="6248400"/>
            <a:ext cx="5334000" cy="457200"/>
          </a:xfrm>
        </p:spPr>
        <p:txBody>
          <a:bodyPr/>
          <a:lstStyle/>
          <a:p>
            <a:r>
              <a:rPr lang="ru-RU" dirty="0" smtClean="0"/>
              <a:t>София, </a:t>
            </a:r>
            <a:r>
              <a:rPr lang="ru-RU" dirty="0" err="1" smtClean="0"/>
              <a:t>Национална</a:t>
            </a:r>
            <a:r>
              <a:rPr lang="ru-RU" dirty="0" smtClean="0"/>
              <a:t> конференция </a:t>
            </a:r>
            <a:r>
              <a:rPr lang="ru-RU" dirty="0" err="1" smtClean="0"/>
              <a:t>Scientix</a:t>
            </a:r>
            <a:r>
              <a:rPr lang="ru-RU" dirty="0" smtClean="0"/>
              <a:t> 7.12.2014г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554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BIFI: Institute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Biocomputation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Physics of Complex Systems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8153400" cy="4267200"/>
          </a:xfrm>
        </p:spPr>
        <p:txBody>
          <a:bodyPr/>
          <a:lstStyle/>
          <a:p>
            <a:pPr>
              <a:buNone/>
            </a:pPr>
            <a:endParaRPr lang="bg-BG" dirty="0" smtClean="0"/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Отдалечена лаборатория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488087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авоъгълник 4"/>
          <p:cNvSpPr/>
          <p:nvPr/>
        </p:nvSpPr>
        <p:spPr>
          <a:xfrm>
            <a:off x="2819400" y="5410200"/>
            <a:ext cx="2779351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www.rrlab.bifi.es/pendulum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362200"/>
            <a:ext cx="376117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авоъгълник 6"/>
          <p:cNvSpPr/>
          <p:nvPr/>
        </p:nvSpPr>
        <p:spPr>
          <a:xfrm>
            <a:off x="5410200" y="1828800"/>
            <a:ext cx="3502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Уеббинар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Fermín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Galán</a:t>
            </a:r>
            <a:endParaRPr lang="en-US" sz="2400" dirty="0"/>
          </a:p>
        </p:txBody>
      </p:sp>
      <p:pic>
        <p:nvPicPr>
          <p:cNvPr id="9" name="Картина 8" descr="Scientix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0"/>
            <a:ext cx="1600200" cy="839942"/>
          </a:xfrm>
          <a:prstGeom prst="rect">
            <a:avLst/>
          </a:prstGeom>
        </p:spPr>
      </p:pic>
      <p:sp>
        <p:nvSpPr>
          <p:cNvPr id="11" name="Контейнер за долния колонтитул 10"/>
          <p:cNvSpPr>
            <a:spLocks noGrp="1"/>
          </p:cNvSpPr>
          <p:nvPr>
            <p:ph type="ftr" sz="quarter" idx="11"/>
          </p:nvPr>
        </p:nvSpPr>
        <p:spPr>
          <a:xfrm>
            <a:off x="1524000" y="6172200"/>
            <a:ext cx="5410200" cy="457200"/>
          </a:xfrm>
        </p:spPr>
        <p:txBody>
          <a:bodyPr/>
          <a:lstStyle/>
          <a:p>
            <a:r>
              <a:rPr lang="ru-RU" dirty="0" smtClean="0"/>
              <a:t>София, </a:t>
            </a:r>
            <a:r>
              <a:rPr lang="ru-RU" dirty="0" err="1" smtClean="0"/>
              <a:t>Национална</a:t>
            </a:r>
            <a:r>
              <a:rPr lang="ru-RU" dirty="0" smtClean="0"/>
              <a:t> конференция </a:t>
            </a:r>
            <a:r>
              <a:rPr lang="ru-RU" dirty="0" err="1" smtClean="0"/>
              <a:t>Scientix</a:t>
            </a:r>
            <a:r>
              <a:rPr lang="ru-RU" dirty="0" smtClean="0"/>
              <a:t> 7.12.2014г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792162"/>
          </a:xfrm>
        </p:spPr>
        <p:txBody>
          <a:bodyPr/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Резултати от проекта: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487680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v"/>
            </a:pPr>
            <a:endParaRPr lang="bg-BG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bg-BG" sz="5100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режа от 340 </a:t>
            </a:r>
            <a:r>
              <a:rPr lang="en-US" sz="5100" dirty="0" err="1" smtClean="0">
                <a:latin typeface="Times New Roman" pitchFamily="18" charset="0"/>
                <a:cs typeface="Times New Roman" pitchFamily="18" charset="0"/>
              </a:rPr>
              <a:t>InGenius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учители     </a:t>
            </a: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Разширена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мрежа от 1500 </a:t>
            </a:r>
            <a:r>
              <a:rPr lang="en-US" sz="5100" dirty="0" err="1" smtClean="0">
                <a:latin typeface="Times New Roman" pitchFamily="18" charset="0"/>
                <a:cs typeface="Times New Roman" pitchFamily="18" charset="0"/>
              </a:rPr>
              <a:t>InGenius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учители     </a:t>
            </a: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Колекция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от 158 практики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свързващи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училище - индустрия</a:t>
            </a: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Организ</a:t>
            </a:r>
            <a:r>
              <a:rPr lang="bg-BG" sz="5100" dirty="0" err="1" smtClean="0">
                <a:latin typeface="Times New Roman" pitchFamily="18" charset="0"/>
                <a:cs typeface="Times New Roman" pitchFamily="18" charset="0"/>
              </a:rPr>
              <a:t>ирани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9 лице в лице </a:t>
            </a:r>
            <a:r>
              <a:rPr lang="en-US" sz="5100" dirty="0" err="1" smtClean="0">
                <a:latin typeface="Times New Roman" pitchFamily="18" charset="0"/>
                <a:cs typeface="Times New Roman" pitchFamily="18" charset="0"/>
              </a:rPr>
              <a:t>InGenius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работилници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, </a:t>
            </a:r>
          </a:p>
          <a:p>
            <a:pPr>
              <a:buFont typeface="Wingdings" pitchFamily="2" charset="2"/>
              <a:buChar char="v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5100" dirty="0" err="1" smtClean="0">
                <a:latin typeface="Times New Roman" pitchFamily="18" charset="0"/>
                <a:cs typeface="Times New Roman" pitchFamily="18" charset="0"/>
              </a:rPr>
              <a:t>InGenius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академии и </a:t>
            </a:r>
          </a:p>
          <a:p>
            <a:pPr>
              <a:buFont typeface="Wingdings" pitchFamily="2" charset="2"/>
              <a:buChar char="v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5100" dirty="0" err="1" smtClean="0">
                <a:latin typeface="Times New Roman" pitchFamily="18" charset="0"/>
                <a:cs typeface="Times New Roman" pitchFamily="18" charset="0"/>
              </a:rPr>
              <a:t>InGenius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летни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училища     </a:t>
            </a:r>
          </a:p>
          <a:p>
            <a:pPr>
              <a:buFont typeface="Wingdings" pitchFamily="2" charset="2"/>
              <a:buChar char="v"/>
            </a:pP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Организиране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на 23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чатове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експерти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индустрията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, </a:t>
            </a:r>
          </a:p>
          <a:p>
            <a:pPr>
              <a:buFont typeface="Wingdings" pitchFamily="2" charset="2"/>
              <a:buChar char="v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15 общности от практики (</a:t>
            </a:r>
            <a:r>
              <a:rPr lang="en-US" sz="5100" dirty="0" err="1" smtClean="0">
                <a:latin typeface="Times New Roman" pitchFamily="18" charset="0"/>
                <a:cs typeface="Times New Roman" pitchFamily="18" charset="0"/>
              </a:rPr>
              <a:t>CoPs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) и 1 MOOC     </a:t>
            </a:r>
          </a:p>
          <a:p>
            <a:pPr>
              <a:buFont typeface="Wingdings" pitchFamily="2" charset="2"/>
              <a:buChar char="v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Оценка на 34  практики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свързващи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училище - индустрия от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учителите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и от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учениците</a:t>
            </a:r>
            <a:endParaRPr lang="en-US" sz="5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артина 3" descr="Scientix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0"/>
            <a:ext cx="1600200" cy="839942"/>
          </a:xfrm>
          <a:prstGeom prst="rect">
            <a:avLst/>
          </a:prstGeom>
        </p:spPr>
      </p:pic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1981200" y="6172200"/>
            <a:ext cx="5791200" cy="457200"/>
          </a:xfrm>
        </p:spPr>
        <p:txBody>
          <a:bodyPr/>
          <a:lstStyle/>
          <a:p>
            <a:r>
              <a:rPr lang="ru-RU" dirty="0" smtClean="0"/>
              <a:t>София, </a:t>
            </a:r>
            <a:r>
              <a:rPr lang="ru-RU" dirty="0" err="1" smtClean="0"/>
              <a:t>Национална</a:t>
            </a:r>
            <a:r>
              <a:rPr lang="ru-RU" dirty="0" smtClean="0"/>
              <a:t> конференция </a:t>
            </a:r>
            <a:r>
              <a:rPr lang="ru-RU" dirty="0" err="1" smtClean="0"/>
              <a:t>Scientix</a:t>
            </a:r>
            <a:r>
              <a:rPr lang="ru-RU" dirty="0" smtClean="0"/>
              <a:t> 7.12.2014г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питал">
  <a:themeElements>
    <a:clrScheme name="По избор 1">
      <a:dk1>
        <a:sysClr val="windowText" lastClr="000000"/>
      </a:dk1>
      <a:lt1>
        <a:sysClr val="window" lastClr="FFFFFF"/>
      </a:lt1>
      <a:dk2>
        <a:srgbClr val="A24A73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апитал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Капитал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1412</TotalTime>
  <Words>755</Words>
  <Application>Microsoft Office PowerPoint</Application>
  <PresentationFormat>Презентация на цял екран (4:3)</PresentationFormat>
  <Paragraphs>164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22</vt:i4>
      </vt:variant>
    </vt:vector>
  </HeadingPairs>
  <TitlesOfParts>
    <vt:vector size="24" baseType="lpstr">
      <vt:lpstr>Капитал</vt:lpstr>
      <vt:lpstr>Диаграма</vt:lpstr>
      <vt:lpstr>Любими проекти, ресурси и практики  по природни науки в Scientix</vt:lpstr>
      <vt:lpstr>InGenius проект </vt:lpstr>
      <vt:lpstr>InGenius проект</vt:lpstr>
      <vt:lpstr>Тествани ресурси</vt:lpstr>
      <vt:lpstr>Виртуални лаборатории</vt:lpstr>
      <vt:lpstr>Онлине лаборатории</vt:lpstr>
      <vt:lpstr>Онлине лаборатории</vt:lpstr>
      <vt:lpstr>  BIFI: Institute for Biocomputation  and Physics of Complex Systems  </vt:lpstr>
      <vt:lpstr>Резултати от проекта:</vt:lpstr>
      <vt:lpstr>EU-HOU проект</vt:lpstr>
      <vt:lpstr> Използване на SalsaJ за измерване на диаметри на небесни тела</vt:lpstr>
      <vt:lpstr> Фотометрия на Цефеиди със SalsaJ </vt:lpstr>
      <vt:lpstr>Проучване на онлайн лаборатории с увредено зрение студенти</vt:lpstr>
      <vt:lpstr>GLOBAL excursion проект</vt:lpstr>
      <vt:lpstr>Virtual Science Hub –”Vish “</vt:lpstr>
      <vt:lpstr>    SCIENTIX 2 Европейска конференция 24- 26 Октомври 2014, Брюксел  </vt:lpstr>
      <vt:lpstr>NANODIODE </vt:lpstr>
      <vt:lpstr>ZONDLE </vt:lpstr>
      <vt:lpstr>               Онлине курсове на EUN   </vt:lpstr>
      <vt:lpstr>Слайд 20</vt:lpstr>
      <vt:lpstr>За повече информация посетете  :  www.scientix.eu,  както и моя блог:  http://ceca-scientix.blogspot.com/</vt:lpstr>
      <vt:lpstr>БЛАГОДАРЯ  ВИ  ЗА ВНИМАНИЕТО!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Любими проекти, ресурси и практики  по природни науки</dc:title>
  <dc:creator>COLOVA</dc:creator>
  <cp:lastModifiedBy>COLOVA</cp:lastModifiedBy>
  <cp:revision>18</cp:revision>
  <dcterms:created xsi:type="dcterms:W3CDTF">2014-12-05T14:11:57Z</dcterms:created>
  <dcterms:modified xsi:type="dcterms:W3CDTF">2014-12-08T04:23:38Z</dcterms:modified>
</cp:coreProperties>
</file>