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5" r:id="rId2"/>
    <p:sldId id="303" r:id="rId3"/>
    <p:sldId id="261" r:id="rId4"/>
    <p:sldId id="270" r:id="rId5"/>
    <p:sldId id="271" r:id="rId6"/>
    <p:sldId id="301" r:id="rId7"/>
    <p:sldId id="260" r:id="rId8"/>
    <p:sldId id="262" r:id="rId9"/>
    <p:sldId id="263" r:id="rId10"/>
    <p:sldId id="264" r:id="rId11"/>
    <p:sldId id="266" r:id="rId12"/>
    <p:sldId id="268" r:id="rId13"/>
    <p:sldId id="267" r:id="rId14"/>
    <p:sldId id="269" r:id="rId15"/>
    <p:sldId id="272" r:id="rId16"/>
    <p:sldId id="259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6" r:id="rId27"/>
    <p:sldId id="289" r:id="rId28"/>
    <p:sldId id="288" r:id="rId29"/>
    <p:sldId id="287" r:id="rId30"/>
    <p:sldId id="304" r:id="rId31"/>
    <p:sldId id="305" r:id="rId32"/>
    <p:sldId id="290" r:id="rId33"/>
    <p:sldId id="291" r:id="rId34"/>
    <p:sldId id="292" r:id="rId35"/>
    <p:sldId id="293" r:id="rId36"/>
    <p:sldId id="294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prstMaterial="matte"/>
          </a:bodyPr>
          <a:lstStyle>
            <a:lvl1pPr>
              <a:defRPr b="1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54A4-C8D4-4C0F-9461-4F74A3A883CC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B4AEE-1CFD-4038-B995-98EEB6B8A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X-S78U5iKp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IHPDsIoER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E3gQKeIyL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0Y200p9dU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ZWgOzdmFa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372600" y="1931894"/>
            <a:ext cx="6248400" cy="3630706"/>
            <a:chOff x="9372600" y="2160494"/>
            <a:chExt cx="6248400" cy="3630706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9906000" y="4267200"/>
              <a:ext cx="5715000" cy="1524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bg-BG" sz="3200" noProof="0" dirty="0" smtClean="0">
                  <a:effectLst>
                    <a:outerShdw blurRad="50800" dir="16200000" rotWithShape="0">
                      <a:prstClr val="black">
                        <a:alpha val="40000"/>
                      </a:prstClr>
                    </a:outerShdw>
                  </a:effectLst>
                </a:rPr>
                <a:t>	Теоремите в математиката</a:t>
              </a:r>
              <a:br>
                <a:rPr lang="bg-BG" sz="3200" noProof="0" dirty="0" smtClean="0">
                  <a:effectLst>
                    <a:outerShdw blurRad="50800" dir="16200000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bg-BG" sz="3200" noProof="0" dirty="0" smtClean="0">
                  <a:effectLst>
                    <a:outerShdw blurRad="50800" dir="16200000" rotWithShape="0">
                      <a:prstClr val="black">
                        <a:alpha val="40000"/>
                      </a:prstClr>
                    </a:outerShdw>
                  </a:effectLst>
                </a:rPr>
                <a:t>са въображаеми </a:t>
              </a:r>
              <a:r>
                <a:rPr lang="bg-BG" sz="3200" dirty="0" smtClean="0">
                  <a:effectLst>
                    <a:outerShdw blurRad="50800" dir="16200000" rotWithShape="0">
                      <a:prstClr val="black">
                        <a:alpha val="40000"/>
                      </a:prstClr>
                    </a:outerShdw>
                  </a:effectLst>
                </a:rPr>
                <a:t>артефакти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0896600" y="2160494"/>
              <a:ext cx="4724400" cy="1143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bg-BG" sz="3200" noProof="0" dirty="0" smtClean="0">
                  <a:effectLst>
                    <a:outerShdw blurRad="50800" dir="16200000" rotWithShape="0">
                      <a:prstClr val="black">
                        <a:alpha val="40000"/>
                      </a:prstClr>
                    </a:outerShdw>
                  </a:effectLst>
                </a:rPr>
                <a:t>	Те се осмислят чрез нашето въображение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10363200" y="2667000"/>
              <a:ext cx="762000" cy="152400"/>
            </a:xfrm>
            <a:prstGeom prst="rightArrow">
              <a:avLst>
                <a:gd name="adj1" fmla="val 38264"/>
                <a:gd name="adj2" fmla="val 99071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9372600" y="4724400"/>
              <a:ext cx="762000" cy="152400"/>
            </a:xfrm>
            <a:prstGeom prst="rightArrow">
              <a:avLst>
                <a:gd name="adj1" fmla="val 38264"/>
                <a:gd name="adj2" fmla="val 99071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43200" y="381000"/>
            <a:ext cx="4038600" cy="5105400"/>
            <a:chOff x="2743200" y="609600"/>
            <a:chExt cx="4038600" cy="5105400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743200" y="685800"/>
              <a:ext cx="2348753" cy="5029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bg-BG" sz="7200" noProof="0" dirty="0" smtClean="0">
                  <a:effectLst>
                    <a:outerShdw blurRad="50800" dir="16200000" rotWithShape="0">
                      <a:prstClr val="black">
                        <a:alpha val="40000"/>
                      </a:prstClr>
                    </a:outerShdw>
                  </a:effectLst>
                </a:rPr>
                <a:t>	</a:t>
              </a:r>
              <a:r>
                <a:rPr lang="en-US" sz="41300" i="1" noProof="0" dirty="0" err="1" smtClean="0">
                  <a:effectLst>
                    <a:outerShdw blurRad="508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413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648200" y="609600"/>
              <a:ext cx="2133600" cy="3505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bg-BG" sz="5400" noProof="0" dirty="0" smtClean="0">
                  <a:effectLst>
                    <a:outerShdw blurRad="50800" dir="16200000" rotWithShape="0">
                      <a:prstClr val="black">
                        <a:alpha val="40000"/>
                      </a:prstClr>
                    </a:outerShdw>
                  </a:effectLst>
                </a:rPr>
                <a:t>	</a:t>
              </a:r>
              <a:r>
                <a:rPr lang="en-US" sz="23900" i="1" noProof="0" dirty="0" err="1" smtClean="0">
                  <a:effectLst>
                    <a:outerShdw blurRad="508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23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12" name="Rounded Rectangle 11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4583 -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7037E-7 L -0.7 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… или модерна</a:t>
            </a:r>
            <a:endParaRPr lang="en-US" dirty="0"/>
          </a:p>
        </p:txBody>
      </p:sp>
      <p:pic>
        <p:nvPicPr>
          <p:cNvPr id="4098" name="Picture 2" descr="C:\Pavel\Papers\SMB PK 2012\C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733800" cy="531734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Понякога сферична …</a:t>
            </a:r>
            <a:endParaRPr lang="en-US" dirty="0"/>
          </a:p>
        </p:txBody>
      </p:sp>
      <p:pic>
        <p:nvPicPr>
          <p:cNvPr id="6147" name="Picture 3" descr="C:\Pavel\Papers\SMB PK 2012\C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62200" y="1524000"/>
            <a:ext cx="3900488" cy="48006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… по-често многомерна.</a:t>
            </a:r>
            <a:endParaRPr lang="en-US" dirty="0"/>
          </a:p>
        </p:txBody>
      </p:sp>
      <p:pic>
        <p:nvPicPr>
          <p:cNvPr id="8194" name="Picture 2" descr="C:\Pavel\Papers\SMB PK 2012\C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0" y="1828800"/>
            <a:ext cx="4289425" cy="4289425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Непрекъсната и гладка …</a:t>
            </a:r>
            <a:endParaRPr lang="en-US" dirty="0"/>
          </a:p>
        </p:txBody>
      </p:sp>
      <p:pic>
        <p:nvPicPr>
          <p:cNvPr id="7170" name="Picture 2" descr="C:\Pavel\Papers\SMB PK 2012\C0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0" y="1397000"/>
            <a:ext cx="4394200" cy="49276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… а даже и дискретна!</a:t>
            </a:r>
            <a:endParaRPr lang="en-US" dirty="0"/>
          </a:p>
        </p:txBody>
      </p:sp>
      <p:pic>
        <p:nvPicPr>
          <p:cNvPr id="9218" name="Picture 2" descr="C:\Pavel\Papers\SMB PK 2012\C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1371600"/>
            <a:ext cx="4953000" cy="4953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Още за фалшивите аксиоми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Пораждат се покрай всеки учебен предмет</a:t>
            </a:r>
          </a:p>
          <a:p>
            <a:endParaRPr lang="bg-BG" dirty="0"/>
          </a:p>
          <a:p>
            <a:r>
              <a:rPr lang="bg-BG" dirty="0" smtClean="0"/>
              <a:t>Имат неограничен инкубационен период</a:t>
            </a:r>
          </a:p>
          <a:p>
            <a:endParaRPr lang="bg-BG" dirty="0"/>
          </a:p>
          <a:p>
            <a:r>
              <a:rPr lang="bg-BG" dirty="0" smtClean="0"/>
              <a:t>Съществували са в миналото и ще ги има в бъдещето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Примери извън училището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sz="3600" dirty="0" smtClean="0"/>
              <a:t>Казваме, че слънцето залязва,</a:t>
            </a:r>
            <a:br>
              <a:rPr lang="bg-BG" sz="3600" dirty="0" smtClean="0"/>
            </a:br>
            <a:r>
              <a:rPr lang="bg-BG" sz="3600" dirty="0" smtClean="0"/>
              <a:t>а всъщност хоризонтът се издига</a:t>
            </a:r>
          </a:p>
          <a:p>
            <a:pPr lvl="1"/>
            <a:endParaRPr lang="bg-BG" sz="3200" dirty="0" smtClean="0"/>
          </a:p>
          <a:p>
            <a:r>
              <a:rPr lang="bg-BG" sz="3600" dirty="0" smtClean="0"/>
              <a:t>Вярваме, че отвесните стени на</a:t>
            </a:r>
            <a:br>
              <a:rPr lang="bg-BG" sz="3600" dirty="0" smtClean="0"/>
            </a:br>
            <a:r>
              <a:rPr lang="bg-BG" sz="3600" dirty="0" smtClean="0"/>
              <a:t>сграда са взаимно успоредни</a:t>
            </a:r>
          </a:p>
          <a:p>
            <a:endParaRPr lang="bg-BG" sz="3600" dirty="0" smtClean="0"/>
          </a:p>
          <a:p>
            <a:r>
              <a:rPr lang="bg-BG" sz="3600" dirty="0" smtClean="0"/>
              <a:t>Опитваме се да конструираме работещо </a:t>
            </a:r>
            <a:r>
              <a:rPr lang="bg-BG" sz="3600" dirty="0" err="1" smtClean="0"/>
              <a:t>перпетуум</a:t>
            </a:r>
            <a:r>
              <a:rPr lang="bg-BG" sz="3600" dirty="0" smtClean="0"/>
              <a:t> м</a:t>
            </a:r>
            <a:r>
              <a:rPr lang="en-US" sz="3600" dirty="0" smtClean="0"/>
              <a:t>ó</a:t>
            </a:r>
            <a:r>
              <a:rPr lang="bg-BG" sz="3600" dirty="0" smtClean="0"/>
              <a:t>биле</a:t>
            </a:r>
            <a:endParaRPr lang="en-US" sz="3600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Перпетуум</a:t>
            </a:r>
            <a:r>
              <a:rPr lang="bg-BG" dirty="0" smtClean="0"/>
              <a:t> м</a:t>
            </a:r>
            <a:r>
              <a:rPr lang="en-US" dirty="0" smtClean="0"/>
              <a:t>ó</a:t>
            </a:r>
            <a:r>
              <a:rPr lang="bg-BG" dirty="0" smtClean="0"/>
              <a:t>биле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bg-BG" dirty="0" smtClean="0"/>
              <a:t>Утопична цел за много хора</a:t>
            </a:r>
          </a:p>
          <a:p>
            <a:endParaRPr lang="bg-BG" sz="2400" dirty="0"/>
          </a:p>
          <a:p>
            <a:r>
              <a:rPr lang="bg-BG" dirty="0" smtClean="0"/>
              <a:t>Томас Едисон предлага интересен механизъм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Понеже 9 е повече от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това ще върти непрекъснато колелото …</a:t>
            </a:r>
          </a:p>
        </p:txBody>
      </p:sp>
      <p:pic>
        <p:nvPicPr>
          <p:cNvPr id="4" name="Picture 2" descr="C:\Pavel\Papers\SMB PK 2012\perpetuum_mobi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352800" cy="328954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22098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… и главата ви, докато не го разберете.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Две лични заблуди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bg-BG" dirty="0" smtClean="0"/>
              <a:t>Едната в стил “Това е толкова просто и очевидно”,</a:t>
            </a:r>
          </a:p>
          <a:p>
            <a:r>
              <a:rPr lang="bg-BG" dirty="0" smtClean="0"/>
              <a:t>а другата е в стил “Това е толкова сложно”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rPr>
              <a:t>Фалшивите аксиоми</a:t>
            </a:r>
            <a:endParaRPr lang="en-US" dirty="0">
              <a:effectLst>
                <a:outerShdw blurRad="508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228600" y="5029200"/>
            <a:ext cx="9601200" cy="17526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spc="-50" dirty="0" smtClean="0">
                <a:solidFill>
                  <a:srgbClr val="0070C0"/>
                </a:solidFill>
                <a:effectLst>
                  <a:outerShdw blurRad="50800" dir="16200000" rotWithShape="0">
                    <a:srgbClr val="0070C0">
                      <a:alpha val="43000"/>
                    </a:srgbClr>
                  </a:outerShdw>
                </a:effectLst>
              </a:rPr>
              <a:t>Отчетна сесия на секция ОМИ </a:t>
            </a:r>
            <a:r>
              <a:rPr lang="bg-BG" sz="2400" spc="-50" dirty="0" smtClean="0">
                <a:solidFill>
                  <a:srgbClr val="0070C0"/>
                </a:solidFill>
                <a:effectLst>
                  <a:outerShdw blurRad="50800" dir="16200000" rotWithShape="0">
                    <a:srgbClr val="0070C0">
                      <a:alpha val="43000"/>
                    </a:srgbClr>
                  </a:outerShdw>
                </a:effectLst>
              </a:rPr>
              <a:t>и </a:t>
            </a:r>
            <a:r>
              <a:rPr lang="ru-RU" sz="2400" spc="-50" dirty="0" smtClean="0">
                <a:solidFill>
                  <a:srgbClr val="0070C0"/>
                </a:solidFill>
                <a:effectLst>
                  <a:outerShdw blurRad="50800" dir="16200000" rotWithShape="0">
                    <a:srgbClr val="0070C0">
                      <a:alpha val="43000"/>
                    </a:srgbClr>
                  </a:outerShdw>
                </a:effectLst>
              </a:rPr>
              <a:t>Национален семинар по образование</a:t>
            </a:r>
          </a:p>
          <a:p>
            <a:r>
              <a:rPr lang="ru-RU" sz="2400" spc="-50" dirty="0" smtClean="0">
                <a:solidFill>
                  <a:srgbClr val="0070C0"/>
                </a:solidFill>
                <a:effectLst>
                  <a:outerShdw blurRad="50800" dir="16200000" rotWithShape="0">
                    <a:srgbClr val="0070C0">
                      <a:alpha val="43000"/>
                    </a:srgbClr>
                  </a:outerShdw>
                </a:effectLst>
              </a:rPr>
              <a:t>„Изследователският подход в математическото образование”</a:t>
            </a:r>
          </a:p>
          <a:p>
            <a:endParaRPr lang="ru-RU" sz="2400" spc="-50" dirty="0" smtClean="0">
              <a:solidFill>
                <a:srgbClr val="0070C0"/>
              </a:solidFill>
              <a:effectLst>
                <a:outerShdw blurRad="50800" dir="16200000" rotWithShape="0">
                  <a:srgbClr val="0070C0">
                    <a:alpha val="43000"/>
                  </a:srgbClr>
                </a:outerShdw>
              </a:effectLst>
            </a:endParaRPr>
          </a:p>
          <a:p>
            <a:r>
              <a:rPr lang="ru-RU" sz="1800" spc="-50" dirty="0" smtClean="0">
                <a:solidFill>
                  <a:srgbClr val="0070C0"/>
                </a:solidFill>
                <a:effectLst>
                  <a:outerShdw blurRad="50800" dir="16200000" rotWithShape="0">
                    <a:srgbClr val="0070C0">
                      <a:alpha val="43000"/>
                    </a:srgbClr>
                  </a:outerShdw>
                </a:effectLst>
              </a:rPr>
              <a:t>19.</a:t>
            </a:r>
            <a:r>
              <a:rPr lang="en-US" sz="1800" spc="-50" dirty="0" smtClean="0">
                <a:solidFill>
                  <a:srgbClr val="0070C0"/>
                </a:solidFill>
                <a:effectLst>
                  <a:outerShdw blurRad="50800" dir="16200000" rotWithShape="0">
                    <a:srgbClr val="0070C0">
                      <a:alpha val="43000"/>
                    </a:srgbClr>
                  </a:outerShdw>
                </a:effectLst>
              </a:rPr>
              <a:t>XII.2012</a:t>
            </a:r>
            <a:endParaRPr lang="en-US" sz="1800" spc="-50" dirty="0">
              <a:solidFill>
                <a:srgbClr val="0070C0"/>
              </a:solidFill>
              <a:effectLst>
                <a:outerShdw blurRad="50800" dir="16200000" rotWithShape="0">
                  <a:srgbClr val="0070C0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bg-BG" dirty="0" smtClean="0"/>
          </a:p>
        </p:txBody>
      </p:sp>
      <p:sp>
        <p:nvSpPr>
          <p:cNvPr id="7" name="Rounded Rectangle 6">
            <a:hlinkClick r:id="rId2"/>
          </p:cNvPr>
          <p:cNvSpPr/>
          <p:nvPr/>
        </p:nvSpPr>
        <p:spPr>
          <a:xfrm>
            <a:off x="3200400" y="2971800"/>
            <a:ext cx="2819400" cy="91440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matte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err="1" smtClean="0">
                <a:ln w="3175" cmpd="sng">
                  <a:solidFill>
                    <a:schemeClr val="tx2">
                      <a:alpha val="33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rPr>
              <a:t>Алисоида</a:t>
            </a:r>
            <a:endParaRPr lang="en-US" sz="4000" b="1" dirty="0">
              <a:ln w="3175" cmpd="sng">
                <a:solidFill>
                  <a:schemeClr val="tx2">
                    <a:alpha val="33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8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Да, ама 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Предложения механизъм рисува хипербола</a:t>
            </a:r>
          </a:p>
          <a:p>
            <a:endParaRPr lang="bg-BG" dirty="0" smtClean="0"/>
          </a:p>
          <a:p>
            <a:r>
              <a:rPr lang="bg-BG" dirty="0" smtClean="0"/>
              <a:t>За успокоение:</a:t>
            </a:r>
          </a:p>
          <a:p>
            <a:pPr>
              <a:buNone/>
            </a:pPr>
            <a:r>
              <a:rPr lang="bg-BG" dirty="0" smtClean="0"/>
              <a:t>		В началото Галилео е мислел, че 	</a:t>
            </a:r>
            <a:r>
              <a:rPr lang="bg-BG" dirty="0" err="1" smtClean="0"/>
              <a:t>алисоидата</a:t>
            </a:r>
            <a:r>
              <a:rPr lang="bg-BG" dirty="0" smtClean="0"/>
              <a:t> е всъщност парабола</a:t>
            </a:r>
          </a:p>
          <a:p>
            <a:pPr>
              <a:buNone/>
            </a:pPr>
            <a:endParaRPr lang="bg-BG" dirty="0" smtClean="0"/>
          </a:p>
          <a:p>
            <a:r>
              <a:rPr lang="bg-BG" dirty="0" smtClean="0"/>
              <a:t>Хиперболата и Галилео са намесени и в следващата заблуда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Снежинка на Кох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 безкрайна обиколка и крайно лице е перфектен пример за фрактали и рекурсия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Интуитивно очакване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Фигурите с крайни и безкрайни параметри са странни … и много “къдрави”</a:t>
            </a:r>
          </a:p>
          <a:p>
            <a:endParaRPr lang="bg-BG" dirty="0" smtClean="0"/>
          </a:p>
          <a:p>
            <a:r>
              <a:rPr lang="bg-BG" dirty="0" smtClean="0"/>
              <a:t>Оказва се фалшива аксиома …</a:t>
            </a:r>
          </a:p>
          <a:p>
            <a:endParaRPr lang="bg-BG" i="1" dirty="0" smtClean="0"/>
          </a:p>
          <a:p>
            <a:r>
              <a:rPr lang="bg-BG" dirty="0" smtClean="0"/>
              <a:t>Има гладки фигури с подобни свойства</a:t>
            </a:r>
          </a:p>
          <a:p>
            <a:endParaRPr lang="bg-BG" dirty="0" smtClean="0"/>
          </a:p>
          <a:p>
            <a:endParaRPr lang="bg-BG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C:\Pavel\Papers\SMB PK 2012\GabrielHorn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95102" y="2314575"/>
            <a:ext cx="4148898" cy="4543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Тръбата на Архангел Гавраил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Изследвана от </a:t>
            </a:r>
            <a:r>
              <a:rPr lang="bg-BG" dirty="0" err="1" smtClean="0"/>
              <a:t>Торичели</a:t>
            </a:r>
            <a:r>
              <a:rPr lang="bg-BG" dirty="0" smtClean="0"/>
              <a:t>, който е бил ученик на Галилео</a:t>
            </a:r>
          </a:p>
          <a:p>
            <a:endParaRPr lang="bg-BG" dirty="0" smtClean="0"/>
          </a:p>
          <a:p>
            <a:r>
              <a:rPr lang="bg-BG" dirty="0" smtClean="0"/>
              <a:t>Ротационно тяло с профил</a:t>
            </a:r>
            <a:br>
              <a:rPr lang="bg-BG" dirty="0" smtClean="0"/>
            </a:br>
            <a:r>
              <a:rPr lang="bg-BG" dirty="0" smtClean="0"/>
              <a:t>на хипербола</a:t>
            </a:r>
          </a:p>
          <a:p>
            <a:endParaRPr lang="bg-BG" dirty="0" smtClean="0"/>
          </a:p>
          <a:p>
            <a:r>
              <a:rPr lang="bg-BG" dirty="0" smtClean="0"/>
              <a:t>Краен обем, безкрайно лице</a:t>
            </a:r>
          </a:p>
          <a:p>
            <a:endParaRPr lang="bg-BG" dirty="0" smtClean="0"/>
          </a:p>
        </p:txBody>
      </p:sp>
      <p:graphicFrame>
        <p:nvGraphicFramePr>
          <p:cNvPr id="5" name="Object 4"/>
          <p:cNvGraphicFramePr>
            <a:graphicFrameLocks/>
          </p:cNvGraphicFramePr>
          <p:nvPr/>
        </p:nvGraphicFramePr>
        <p:xfrm>
          <a:off x="762000" y="5207000"/>
          <a:ext cx="28956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207000"/>
                        <a:ext cx="28956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42559" y="3746679"/>
          <a:ext cx="165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660240" imgH="215640" progId="Equation.3">
                  <p:embed/>
                </p:oleObj>
              </mc:Choice>
              <mc:Fallback>
                <p:oleObj name="Equation" r:id="rId5" imgW="66024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559" y="3746679"/>
                        <a:ext cx="16510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87425"/>
            <a:ext cx="7772400" cy="1470025"/>
          </a:xfrm>
        </p:spPr>
        <p:txBody>
          <a:bodyPr/>
          <a:lstStyle/>
          <a:p>
            <a:r>
              <a:rPr lang="bg-BG" dirty="0" smtClean="0">
                <a:effectLst>
                  <a:outerShdw blurRad="50800" dir="16200000" rotWithShape="0">
                    <a:srgbClr val="000000">
                      <a:alpha val="43137"/>
                    </a:srgbClr>
                  </a:outerShdw>
                </a:effectLst>
              </a:rPr>
              <a:t>Математически идеи</a:t>
            </a:r>
            <a:br>
              <a:rPr lang="bg-BG" dirty="0" smtClean="0">
                <a:effectLst>
                  <a:outerShdw blurRad="50800" dir="16200000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dirty="0" smtClean="0">
                <a:effectLst>
                  <a:outerShdw blurRad="50800" dir="16200000" rotWithShape="0">
                    <a:srgbClr val="000000">
                      <a:alpha val="43137"/>
                    </a:srgbClr>
                  </a:outerShdw>
                </a:effectLst>
              </a:rPr>
              <a:t>и реалността</a:t>
            </a:r>
            <a:endParaRPr lang="en-US" dirty="0">
              <a:effectLst>
                <a:outerShdw blurRad="50800" dir="162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rgbClr val="0070C0"/>
                </a:solidFill>
                <a:effectLst>
                  <a:outerShdw blurRad="50800" dir="16200000" rotWithShape="0">
                    <a:srgbClr val="0070C0">
                      <a:alpha val="43000"/>
                    </a:srgbClr>
                  </a:outerShdw>
                </a:effectLst>
              </a:rPr>
              <a:t>Как те вече не са абстрактни</a:t>
            </a:r>
            <a:br>
              <a:rPr lang="bg-BG" b="1" dirty="0" smtClean="0">
                <a:solidFill>
                  <a:srgbClr val="0070C0"/>
                </a:solidFill>
                <a:effectLst>
                  <a:outerShdw blurRad="50800" dir="16200000" rotWithShape="0">
                    <a:srgbClr val="0070C0">
                      <a:alpha val="43000"/>
                    </a:srgbClr>
                  </a:outerShdw>
                </a:effectLst>
              </a:rPr>
            </a:br>
            <a:r>
              <a:rPr lang="bg-BG" b="1" dirty="0" smtClean="0">
                <a:solidFill>
                  <a:srgbClr val="0070C0"/>
                </a:solidFill>
                <a:effectLst>
                  <a:outerShdw blurRad="50800" dir="16200000" rotWithShape="0">
                    <a:srgbClr val="0070C0">
                      <a:alpha val="43000"/>
                    </a:srgbClr>
                  </a:outerShdw>
                </a:effectLst>
              </a:rPr>
              <a:t>и въображаеми артефакти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114800"/>
            <a:ext cx="90678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g-BG" sz="3600" noProof="0" dirty="0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11500" i="1" noProof="0" dirty="0" err="1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0" i="1" noProof="0" dirty="0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600" dirty="0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= </a:t>
            </a:r>
            <a:r>
              <a:rPr lang="en-US" sz="11500" i="1" noProof="0" dirty="0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   </a:t>
            </a:r>
            <a:r>
              <a:rPr lang="en-US" sz="11500" noProof="0" dirty="0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itchFamily="18" charset="0"/>
              </a:rPr>
              <a:t>≈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0.209</a:t>
            </a:r>
            <a:endParaRPr kumimoji="0" lang="en-US" sz="8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127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47800" y="3886200"/>
            <a:ext cx="2133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g-BG" sz="2400" noProof="0" dirty="0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8000" i="1" noProof="0" dirty="0" err="1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8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127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29000" y="4218296"/>
            <a:ext cx="18288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bg-BG" sz="1200" noProof="0" dirty="0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4800" i="1" dirty="0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‐ ―</a:t>
            </a:r>
            <a:endParaRPr kumimoji="0" lang="en-US" sz="48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127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13496" y="3872552"/>
            <a:ext cx="10668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g-BG" noProof="0" dirty="0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l-GR" sz="5400" i="1" noProof="0" dirty="0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π</a:t>
            </a:r>
            <a:endParaRPr kumimoji="0" lang="en-US" sz="66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127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67200" y="4599296"/>
            <a:ext cx="2133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noProof="0" dirty="0" smtClean="0"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66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127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14" name="Rounded Rectangle 13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17" name="Rounded Rectangle 16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Теорема на </a:t>
            </a:r>
            <a:r>
              <a:rPr lang="bg-BG" dirty="0" err="1" smtClean="0"/>
              <a:t>Монж</a:t>
            </a:r>
            <a:r>
              <a:rPr lang="bg-BG" dirty="0" smtClean="0"/>
              <a:t> (</a:t>
            </a:r>
            <a:r>
              <a:rPr lang="en-US" dirty="0" err="1" smtClean="0"/>
              <a:t>Monge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4945487" y="1880315"/>
            <a:ext cx="3893714" cy="3037893"/>
          </a:xfrm>
          <a:prstGeom prst="line">
            <a:avLst/>
          </a:prstGeom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344732" y="1674254"/>
            <a:ext cx="180305" cy="4816698"/>
          </a:xfrm>
          <a:prstGeom prst="line">
            <a:avLst/>
          </a:prstGeom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10800000">
            <a:off x="5366017" y="2169610"/>
            <a:ext cx="285412" cy="2854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-180304" y="1371600"/>
            <a:ext cx="9781504" cy="2221606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3213279" y="2286001"/>
            <a:ext cx="3007217" cy="505495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819400" y="2527479"/>
            <a:ext cx="6019800" cy="19050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533363" y="1609859"/>
            <a:ext cx="2189409" cy="40439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528811" y="1738649"/>
            <a:ext cx="3503054" cy="213789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 rot="10800000">
            <a:off x="5390136" y="3917256"/>
            <a:ext cx="3210885" cy="3210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0800000">
            <a:off x="4228563" y="3213279"/>
            <a:ext cx="12192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0800000">
            <a:off x="5473550" y="2599324"/>
            <a:ext cx="533049" cy="533049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0800000">
            <a:off x="3352800" y="2590800"/>
            <a:ext cx="285412" cy="2854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0800000">
            <a:off x="6347681" y="1937267"/>
            <a:ext cx="285412" cy="28541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bg-BG" dirty="0" smtClean="0"/>
          </a:p>
        </p:txBody>
      </p:sp>
      <p:sp>
        <p:nvSpPr>
          <p:cNvPr id="7" name="Rounded Rectangle 6">
            <a:hlinkClick r:id="rId2"/>
          </p:cNvPr>
          <p:cNvSpPr/>
          <p:nvPr/>
        </p:nvSpPr>
        <p:spPr>
          <a:xfrm>
            <a:off x="3124200" y="2743200"/>
            <a:ext cx="2971800" cy="129540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matte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ln w="3175" cmpd="sng">
                  <a:solidFill>
                    <a:schemeClr val="tx2">
                      <a:alpha val="33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rPr>
              <a:t>Теорема на </a:t>
            </a:r>
            <a:r>
              <a:rPr lang="bg-BG" sz="4000" b="1" dirty="0" err="1" smtClean="0">
                <a:ln w="3175" cmpd="sng">
                  <a:solidFill>
                    <a:schemeClr val="tx2">
                      <a:alpha val="33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rPr>
              <a:t>Монж</a:t>
            </a:r>
            <a:endParaRPr lang="en-US" sz="4000" b="1" dirty="0">
              <a:ln w="3175" cmpd="sng">
                <a:solidFill>
                  <a:schemeClr val="tx2">
                    <a:alpha val="33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8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Теорема за вписания ъгъл</a:t>
            </a:r>
            <a:endParaRPr lang="en-US" dirty="0"/>
          </a:p>
        </p:txBody>
      </p:sp>
      <p:grpSp>
        <p:nvGrpSpPr>
          <p:cNvPr id="3" name="Group 23"/>
          <p:cNvGrpSpPr/>
          <p:nvPr/>
        </p:nvGrpSpPr>
        <p:grpSpPr>
          <a:xfrm>
            <a:off x="1905000" y="1558344"/>
            <a:ext cx="5562600" cy="4613856"/>
            <a:chOff x="1905000" y="1558344"/>
            <a:chExt cx="5562600" cy="4613856"/>
          </a:xfrm>
        </p:grpSpPr>
        <p:sp>
          <p:nvSpPr>
            <p:cNvPr id="18" name="Pie 17"/>
            <p:cNvSpPr/>
            <p:nvPr/>
          </p:nvSpPr>
          <p:spPr>
            <a:xfrm>
              <a:off x="3077382" y="1989462"/>
              <a:ext cx="533400" cy="533400"/>
            </a:xfrm>
            <a:prstGeom prst="pie">
              <a:avLst>
                <a:gd name="adj1" fmla="val 2287494"/>
                <a:gd name="adj2" fmla="val 5310472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>
            <a:xfrm>
              <a:off x="2611920" y="2525616"/>
              <a:ext cx="533400" cy="533400"/>
            </a:xfrm>
            <a:prstGeom prst="pie">
              <a:avLst>
                <a:gd name="adj1" fmla="val 1609747"/>
                <a:gd name="adj2" fmla="val 4619388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>
              <a:off x="2280492" y="4085418"/>
              <a:ext cx="533400" cy="533400"/>
            </a:xfrm>
            <a:prstGeom prst="pie">
              <a:avLst>
                <a:gd name="adj1" fmla="val 433490"/>
                <a:gd name="adj2" fmla="val 3376811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>
              <a:off x="6490770" y="2903862"/>
              <a:ext cx="533400" cy="533400"/>
            </a:xfrm>
            <a:prstGeom prst="pie">
              <a:avLst>
                <a:gd name="adj1" fmla="val 5536012"/>
                <a:gd name="adj2" fmla="val 8217806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514600" y="1752600"/>
              <a:ext cx="4419600" cy="44196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905000" y="1558344"/>
              <a:ext cx="5562600" cy="4584879"/>
            </a:xfrm>
            <a:custGeom>
              <a:avLst/>
              <a:gdLst>
                <a:gd name="connsiteX0" fmla="*/ 1017431 w 4984124"/>
                <a:gd name="connsiteY0" fmla="*/ 0 h 4687910"/>
                <a:gd name="connsiteX1" fmla="*/ 4288665 w 4984124"/>
                <a:gd name="connsiteY1" fmla="*/ 103031 h 4687910"/>
                <a:gd name="connsiteX2" fmla="*/ 4984124 w 4984124"/>
                <a:gd name="connsiteY2" fmla="*/ 2923504 h 4687910"/>
                <a:gd name="connsiteX3" fmla="*/ 0 w 4984124"/>
                <a:gd name="connsiteY3" fmla="*/ 4687910 h 4687910"/>
                <a:gd name="connsiteX4" fmla="*/ 1017431 w 4984124"/>
                <a:gd name="connsiteY4" fmla="*/ 0 h 4687910"/>
                <a:gd name="connsiteX0" fmla="*/ 1017431 w 4930462"/>
                <a:gd name="connsiteY0" fmla="*/ 0 h 4687910"/>
                <a:gd name="connsiteX1" fmla="*/ 4288665 w 4930462"/>
                <a:gd name="connsiteY1" fmla="*/ 103031 h 4687910"/>
                <a:gd name="connsiteX2" fmla="*/ 4930462 w 4930462"/>
                <a:gd name="connsiteY2" fmla="*/ 3040487 h 4687910"/>
                <a:gd name="connsiteX3" fmla="*/ 0 w 4930462"/>
                <a:gd name="connsiteY3" fmla="*/ 4687910 h 4687910"/>
                <a:gd name="connsiteX4" fmla="*/ 1017431 w 4930462"/>
                <a:gd name="connsiteY4" fmla="*/ 0 h 4687910"/>
                <a:gd name="connsiteX0" fmla="*/ 0 w 5562600"/>
                <a:gd name="connsiteY0" fmla="*/ 118056 h 4584879"/>
                <a:gd name="connsiteX1" fmla="*/ 4920803 w 5562600"/>
                <a:gd name="connsiteY1" fmla="*/ 0 h 4584879"/>
                <a:gd name="connsiteX2" fmla="*/ 5562600 w 5562600"/>
                <a:gd name="connsiteY2" fmla="*/ 2937456 h 4584879"/>
                <a:gd name="connsiteX3" fmla="*/ 632138 w 5562600"/>
                <a:gd name="connsiteY3" fmla="*/ 4584879 h 4584879"/>
                <a:gd name="connsiteX4" fmla="*/ 0 w 5562600"/>
                <a:gd name="connsiteY4" fmla="*/ 118056 h 458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4584879">
                  <a:moveTo>
                    <a:pt x="0" y="118056"/>
                  </a:moveTo>
                  <a:lnTo>
                    <a:pt x="4920803" y="0"/>
                  </a:lnTo>
                  <a:lnTo>
                    <a:pt x="5562600" y="2937456"/>
                  </a:lnTo>
                  <a:lnTo>
                    <a:pt x="632138" y="4584879"/>
                  </a:lnTo>
                  <a:lnTo>
                    <a:pt x="0" y="118056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895601" y="2819400"/>
              <a:ext cx="3891566" cy="2976093"/>
            </a:xfrm>
            <a:custGeom>
              <a:avLst/>
              <a:gdLst>
                <a:gd name="connsiteX0" fmla="*/ 631065 w 3940935"/>
                <a:gd name="connsiteY0" fmla="*/ 3026535 h 3026535"/>
                <a:gd name="connsiteX1" fmla="*/ 0 w 3940935"/>
                <a:gd name="connsiteY1" fmla="*/ 0 h 3026535"/>
                <a:gd name="connsiteX2" fmla="*/ 3940935 w 3940935"/>
                <a:gd name="connsiteY2" fmla="*/ 1931831 h 3026535"/>
                <a:gd name="connsiteX0" fmla="*/ 581696 w 3891566"/>
                <a:gd name="connsiteY0" fmla="*/ 2976093 h 2976093"/>
                <a:gd name="connsiteX1" fmla="*/ 0 w 3891566"/>
                <a:gd name="connsiteY1" fmla="*/ 0 h 2976093"/>
                <a:gd name="connsiteX2" fmla="*/ 3891566 w 3891566"/>
                <a:gd name="connsiteY2" fmla="*/ 1881389 h 297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1566" h="2976093">
                  <a:moveTo>
                    <a:pt x="581696" y="2976093"/>
                  </a:moveTo>
                  <a:lnTo>
                    <a:pt x="0" y="0"/>
                  </a:lnTo>
                  <a:lnTo>
                    <a:pt x="3891566" y="1881389"/>
                  </a:lnTo>
                </a:path>
              </a:pathLst>
            </a:custGeom>
            <a:ln w="57150"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77296" y="3218646"/>
              <a:ext cx="3309870" cy="2576848"/>
            </a:xfrm>
            <a:custGeom>
              <a:avLst/>
              <a:gdLst>
                <a:gd name="connsiteX0" fmla="*/ 631065 w 3940935"/>
                <a:gd name="connsiteY0" fmla="*/ 3026535 h 3026535"/>
                <a:gd name="connsiteX1" fmla="*/ 0 w 3940935"/>
                <a:gd name="connsiteY1" fmla="*/ 0 h 3026535"/>
                <a:gd name="connsiteX2" fmla="*/ 3940935 w 3940935"/>
                <a:gd name="connsiteY2" fmla="*/ 1931831 h 3026535"/>
                <a:gd name="connsiteX0" fmla="*/ 581696 w 3891566"/>
                <a:gd name="connsiteY0" fmla="*/ 2976093 h 2976093"/>
                <a:gd name="connsiteX1" fmla="*/ 0 w 3891566"/>
                <a:gd name="connsiteY1" fmla="*/ 0 h 2976093"/>
                <a:gd name="connsiteX2" fmla="*/ 3891566 w 3891566"/>
                <a:gd name="connsiteY2" fmla="*/ 1881389 h 2976093"/>
                <a:gd name="connsiteX0" fmla="*/ 0 w 3309870"/>
                <a:gd name="connsiteY0" fmla="*/ 2576848 h 2576848"/>
                <a:gd name="connsiteX1" fmla="*/ 3256209 w 3309870"/>
                <a:gd name="connsiteY1" fmla="*/ 0 h 2576848"/>
                <a:gd name="connsiteX2" fmla="*/ 3309870 w 3309870"/>
                <a:gd name="connsiteY2" fmla="*/ 1482144 h 257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9870" h="2576848">
                  <a:moveTo>
                    <a:pt x="0" y="2576848"/>
                  </a:moveTo>
                  <a:lnTo>
                    <a:pt x="3256209" y="0"/>
                  </a:lnTo>
                  <a:lnTo>
                    <a:pt x="3309870" y="1482144"/>
                  </a:lnTo>
                </a:path>
              </a:pathLst>
            </a:custGeom>
            <a:ln w="57150"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70408" y="4374525"/>
              <a:ext cx="4211391" cy="1416676"/>
            </a:xfrm>
            <a:custGeom>
              <a:avLst/>
              <a:gdLst>
                <a:gd name="connsiteX0" fmla="*/ 631065 w 3940935"/>
                <a:gd name="connsiteY0" fmla="*/ 3026535 h 3026535"/>
                <a:gd name="connsiteX1" fmla="*/ 0 w 3940935"/>
                <a:gd name="connsiteY1" fmla="*/ 0 h 3026535"/>
                <a:gd name="connsiteX2" fmla="*/ 3940935 w 3940935"/>
                <a:gd name="connsiteY2" fmla="*/ 1931831 h 3026535"/>
                <a:gd name="connsiteX0" fmla="*/ 581696 w 3891566"/>
                <a:gd name="connsiteY0" fmla="*/ 2976093 h 2976093"/>
                <a:gd name="connsiteX1" fmla="*/ 0 w 3891566"/>
                <a:gd name="connsiteY1" fmla="*/ 0 h 2976093"/>
                <a:gd name="connsiteX2" fmla="*/ 3891566 w 3891566"/>
                <a:gd name="connsiteY2" fmla="*/ 1881389 h 2976093"/>
                <a:gd name="connsiteX0" fmla="*/ 901521 w 4211391"/>
                <a:gd name="connsiteY0" fmla="*/ 1416676 h 1416676"/>
                <a:gd name="connsiteX1" fmla="*/ 0 w 4211391"/>
                <a:gd name="connsiteY1" fmla="*/ 0 h 1416676"/>
                <a:gd name="connsiteX2" fmla="*/ 4211391 w 4211391"/>
                <a:gd name="connsiteY2" fmla="*/ 321972 h 141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1391" h="1416676">
                  <a:moveTo>
                    <a:pt x="901521" y="1416676"/>
                  </a:moveTo>
                  <a:lnTo>
                    <a:pt x="0" y="0"/>
                  </a:lnTo>
                  <a:lnTo>
                    <a:pt x="4211391" y="321972"/>
                  </a:lnTo>
                </a:path>
              </a:pathLst>
            </a:custGeom>
            <a:ln w="57150"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52800" y="2286000"/>
              <a:ext cx="3429000" cy="3509493"/>
            </a:xfrm>
            <a:custGeom>
              <a:avLst/>
              <a:gdLst>
                <a:gd name="connsiteX0" fmla="*/ 631065 w 3940935"/>
                <a:gd name="connsiteY0" fmla="*/ 3026535 h 3026535"/>
                <a:gd name="connsiteX1" fmla="*/ 0 w 3940935"/>
                <a:gd name="connsiteY1" fmla="*/ 0 h 3026535"/>
                <a:gd name="connsiteX2" fmla="*/ 3940935 w 3940935"/>
                <a:gd name="connsiteY2" fmla="*/ 1931831 h 3026535"/>
                <a:gd name="connsiteX0" fmla="*/ 581696 w 3891566"/>
                <a:gd name="connsiteY0" fmla="*/ 2976093 h 2976093"/>
                <a:gd name="connsiteX1" fmla="*/ 0 w 3891566"/>
                <a:gd name="connsiteY1" fmla="*/ 0 h 2976093"/>
                <a:gd name="connsiteX2" fmla="*/ 3891566 w 3891566"/>
                <a:gd name="connsiteY2" fmla="*/ 1881389 h 2976093"/>
                <a:gd name="connsiteX0" fmla="*/ 169572 w 3479442"/>
                <a:gd name="connsiteY0" fmla="*/ 3517006 h 3517006"/>
                <a:gd name="connsiteX1" fmla="*/ 0 w 3479442"/>
                <a:gd name="connsiteY1" fmla="*/ 0 h 3517006"/>
                <a:gd name="connsiteX2" fmla="*/ 3479442 w 3479442"/>
                <a:gd name="connsiteY2" fmla="*/ 2422302 h 3517006"/>
                <a:gd name="connsiteX0" fmla="*/ 119130 w 3429000"/>
                <a:gd name="connsiteY0" fmla="*/ 3509493 h 3509493"/>
                <a:gd name="connsiteX1" fmla="*/ 0 w 3429000"/>
                <a:gd name="connsiteY1" fmla="*/ 0 h 3509493"/>
                <a:gd name="connsiteX2" fmla="*/ 3429000 w 3429000"/>
                <a:gd name="connsiteY2" fmla="*/ 2414789 h 350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0" h="3509493">
                  <a:moveTo>
                    <a:pt x="119130" y="3509493"/>
                  </a:moveTo>
                  <a:lnTo>
                    <a:pt x="0" y="0"/>
                  </a:lnTo>
                  <a:lnTo>
                    <a:pt x="3429000" y="2414789"/>
                  </a:lnTo>
                </a:path>
              </a:pathLst>
            </a:custGeom>
            <a:ln w="57150"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340995" y="56388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642279" y="45720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Content Placeholder 19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3408194" y="2514600"/>
            <a:ext cx="249406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Equation" r:id="rId3" imgW="152280" imgH="139680" progId="Equation.3">
                    <p:embed/>
                  </p:oleObj>
                </mc:Choice>
                <mc:Fallback>
                  <p:oleObj name="Equation" r:id="rId3" imgW="152280" imgH="139680" progId="Equation.3">
                    <p:embed/>
                    <p:pic>
                      <p:nvPicPr>
                        <p:cNvPr id="0" name="Content Placeholder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194" y="2514600"/>
                          <a:ext cx="249406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Content Placeholder 19"/>
            <p:cNvGraphicFramePr>
              <a:graphicFrameLocks noChangeAspect="1"/>
            </p:cNvGraphicFramePr>
            <p:nvPr/>
          </p:nvGraphicFramePr>
          <p:xfrm>
            <a:off x="2992121" y="2986315"/>
            <a:ext cx="249406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Equation" r:id="rId5" imgW="152280" imgH="139680" progId="Equation.3">
                    <p:embed/>
                  </p:oleObj>
                </mc:Choice>
                <mc:Fallback>
                  <p:oleObj name="Equation" r:id="rId5" imgW="152280" imgH="1396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2121" y="2986315"/>
                          <a:ext cx="249406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Content Placeholder 19"/>
            <p:cNvGraphicFramePr>
              <a:graphicFrameLocks noChangeAspect="1"/>
            </p:cNvGraphicFramePr>
            <p:nvPr/>
          </p:nvGraphicFramePr>
          <p:xfrm>
            <a:off x="2789885" y="4443546"/>
            <a:ext cx="249406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Equation" r:id="rId7" imgW="152280" imgH="139680" progId="Equation.3">
                    <p:embed/>
                  </p:oleObj>
                </mc:Choice>
                <mc:Fallback>
                  <p:oleObj name="Equation" r:id="rId7" imgW="152280" imgH="1396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885" y="4443546"/>
                          <a:ext cx="249406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Content Placeholder 19"/>
            <p:cNvGraphicFramePr>
              <a:graphicFrameLocks noChangeAspect="1"/>
            </p:cNvGraphicFramePr>
            <p:nvPr/>
          </p:nvGraphicFramePr>
          <p:xfrm>
            <a:off x="6450873" y="3458030"/>
            <a:ext cx="2508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Equation" r:id="rId8" imgW="152280" imgH="139680" progId="Equation.3">
                    <p:embed/>
                  </p:oleObj>
                </mc:Choice>
                <mc:Fallback>
                  <p:oleObj name="Equation" r:id="rId8" imgW="152280" imgH="139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0873" y="3458030"/>
                          <a:ext cx="2508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24" name="Rounded Rectangle 23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bg-BG" dirty="0" smtClean="0"/>
          </a:p>
        </p:txBody>
      </p:sp>
      <p:sp>
        <p:nvSpPr>
          <p:cNvPr id="7" name="Rounded Rectangle 6">
            <a:hlinkClick r:id="rId2"/>
          </p:cNvPr>
          <p:cNvSpPr/>
          <p:nvPr/>
        </p:nvSpPr>
        <p:spPr>
          <a:xfrm>
            <a:off x="2667000" y="2819400"/>
            <a:ext cx="3810000" cy="121920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matte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smtClean="0">
                <a:ln w="3175" cmpd="sng">
                  <a:solidFill>
                    <a:schemeClr val="tx2">
                      <a:alpha val="33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rPr>
              <a:t>Теорема за вписания ъгъл</a:t>
            </a:r>
            <a:endParaRPr lang="en-US" sz="4000" b="1" dirty="0">
              <a:ln w="3175" cmpd="sng">
                <a:solidFill>
                  <a:schemeClr val="tx2">
                    <a:alpha val="33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8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Фалшивите аксиоми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Фалшиви аксиоми</a:t>
            </a:r>
            <a:r>
              <a:rPr lang="bg-BG" dirty="0" smtClean="0"/>
              <a:t> – предубеденост, че нещо е завинаги вярно и не подлежи на съмнение или промяна</a:t>
            </a:r>
          </a:p>
          <a:p>
            <a:endParaRPr lang="bg-BG" dirty="0" smtClean="0"/>
          </a:p>
          <a:p>
            <a:r>
              <a:rPr lang="bg-BG" dirty="0" smtClean="0"/>
              <a:t>Въпреки уроците и учебниците, голяма част от знанието се конструира от ученика</a:t>
            </a:r>
          </a:p>
          <a:p>
            <a:endParaRPr lang="bg-BG" dirty="0"/>
          </a:p>
          <a:p>
            <a:r>
              <a:rPr lang="bg-BG" dirty="0" smtClean="0"/>
              <a:t>Конструират се и фалшивите аксиоми</a:t>
            </a:r>
          </a:p>
          <a:p>
            <a:endParaRPr lang="bg-BG" dirty="0"/>
          </a:p>
          <a:p>
            <a:endParaRPr lang="bg-BG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730321" y="1854558"/>
            <a:ext cx="4018209" cy="3949461"/>
          </a:xfrm>
          <a:prstGeom prst="roundRect">
            <a:avLst>
              <a:gd name="adj" fmla="val 964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effectLst>
            <a:innerShdw blurRad="266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Триъгълник на </a:t>
            </a:r>
            <a:r>
              <a:rPr lang="bg-BG" dirty="0" err="1" smtClean="0"/>
              <a:t>Рело</a:t>
            </a:r>
            <a:r>
              <a:rPr lang="bg-BG" dirty="0" smtClean="0"/>
              <a:t> (</a:t>
            </a:r>
            <a:r>
              <a:rPr lang="en-US" dirty="0" err="1" smtClean="0"/>
              <a:t>Reuleaux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2756079" y="1875219"/>
            <a:ext cx="3983459" cy="4123001"/>
          </a:xfrm>
          <a:custGeom>
            <a:avLst/>
            <a:gdLst>
              <a:gd name="connsiteX0" fmla="*/ 12879 w 1455313"/>
              <a:gd name="connsiteY0" fmla="*/ 0 h 1957589"/>
              <a:gd name="connsiteX1" fmla="*/ 1455313 w 1455313"/>
              <a:gd name="connsiteY1" fmla="*/ 1815921 h 1957589"/>
              <a:gd name="connsiteX2" fmla="*/ 0 w 1455313"/>
              <a:gd name="connsiteY2" fmla="*/ 1957589 h 1957589"/>
              <a:gd name="connsiteX0" fmla="*/ 12879 w 1455313"/>
              <a:gd name="connsiteY0" fmla="*/ 0 h 1957589"/>
              <a:gd name="connsiteX1" fmla="*/ 1455313 w 1455313"/>
              <a:gd name="connsiteY1" fmla="*/ 1815921 h 1957589"/>
              <a:gd name="connsiteX2" fmla="*/ 0 w 1455313"/>
              <a:gd name="connsiteY2" fmla="*/ 1957589 h 1957589"/>
              <a:gd name="connsiteX3" fmla="*/ 12879 w 1455313"/>
              <a:gd name="connsiteY3" fmla="*/ 0 h 1957589"/>
              <a:gd name="connsiteX0" fmla="*/ 0 w 3776730"/>
              <a:gd name="connsiteY0" fmla="*/ 0 h 2088524"/>
              <a:gd name="connsiteX1" fmla="*/ 3776730 w 3776730"/>
              <a:gd name="connsiteY1" fmla="*/ 1946856 h 2088524"/>
              <a:gd name="connsiteX2" fmla="*/ 2321417 w 3776730"/>
              <a:gd name="connsiteY2" fmla="*/ 2088524 h 2088524"/>
              <a:gd name="connsiteX3" fmla="*/ 0 w 3776730"/>
              <a:gd name="connsiteY3" fmla="*/ 0 h 2088524"/>
              <a:gd name="connsiteX0" fmla="*/ 2057400 w 5834130"/>
              <a:gd name="connsiteY0" fmla="*/ 0 h 3352800"/>
              <a:gd name="connsiteX1" fmla="*/ 5834130 w 5834130"/>
              <a:gd name="connsiteY1" fmla="*/ 1946856 h 3352800"/>
              <a:gd name="connsiteX2" fmla="*/ 0 w 5834130"/>
              <a:gd name="connsiteY2" fmla="*/ 3352800 h 3352800"/>
              <a:gd name="connsiteX3" fmla="*/ 2057400 w 5834130"/>
              <a:gd name="connsiteY3" fmla="*/ 0 h 3352800"/>
              <a:gd name="connsiteX0" fmla="*/ 2057400 w 4038600"/>
              <a:gd name="connsiteY0" fmla="*/ 0 h 3352800"/>
              <a:gd name="connsiteX1" fmla="*/ 4038600 w 4038600"/>
              <a:gd name="connsiteY1" fmla="*/ 3352800 h 3352800"/>
              <a:gd name="connsiteX2" fmla="*/ 0 w 4038600"/>
              <a:gd name="connsiteY2" fmla="*/ 3352800 h 3352800"/>
              <a:gd name="connsiteX3" fmla="*/ 2057400 w 4038600"/>
              <a:gd name="connsiteY3" fmla="*/ 0 h 3352800"/>
              <a:gd name="connsiteX0" fmla="*/ 2057400 w 4000084"/>
              <a:gd name="connsiteY0" fmla="*/ 0 h 3372196"/>
              <a:gd name="connsiteX1" fmla="*/ 4000084 w 4000084"/>
              <a:gd name="connsiteY1" fmla="*/ 3372196 h 3372196"/>
              <a:gd name="connsiteX2" fmla="*/ 0 w 4000084"/>
              <a:gd name="connsiteY2" fmla="*/ 3352800 h 3372196"/>
              <a:gd name="connsiteX3" fmla="*/ 2057400 w 4000084"/>
              <a:gd name="connsiteY3" fmla="*/ 0 h 3372196"/>
              <a:gd name="connsiteX0" fmla="*/ 2040775 w 3983459"/>
              <a:gd name="connsiteY0" fmla="*/ 0 h 3372196"/>
              <a:gd name="connsiteX1" fmla="*/ 3983459 w 3983459"/>
              <a:gd name="connsiteY1" fmla="*/ 3372196 h 3372196"/>
              <a:gd name="connsiteX2" fmla="*/ 0 w 3983459"/>
              <a:gd name="connsiteY2" fmla="*/ 3318995 h 3372196"/>
              <a:gd name="connsiteX3" fmla="*/ 2040775 w 3983459"/>
              <a:gd name="connsiteY3" fmla="*/ 0 h 3372196"/>
              <a:gd name="connsiteX0" fmla="*/ 2037450 w 3983459"/>
              <a:gd name="connsiteY0" fmla="*/ 0 h 3465298"/>
              <a:gd name="connsiteX1" fmla="*/ 3983459 w 3983459"/>
              <a:gd name="connsiteY1" fmla="*/ 3465298 h 3465298"/>
              <a:gd name="connsiteX2" fmla="*/ 0 w 3983459"/>
              <a:gd name="connsiteY2" fmla="*/ 3412097 h 3465298"/>
              <a:gd name="connsiteX3" fmla="*/ 2037450 w 3983459"/>
              <a:gd name="connsiteY3" fmla="*/ 0 h 3465298"/>
              <a:gd name="connsiteX0" fmla="*/ 2037450 w 3983459"/>
              <a:gd name="connsiteY0" fmla="*/ 0 h 3465298"/>
              <a:gd name="connsiteX1" fmla="*/ 3983459 w 3983459"/>
              <a:gd name="connsiteY1" fmla="*/ 3465298 h 3465298"/>
              <a:gd name="connsiteX2" fmla="*/ 0 w 3983459"/>
              <a:gd name="connsiteY2" fmla="*/ 3412097 h 3465298"/>
              <a:gd name="connsiteX3" fmla="*/ 2037450 w 3983459"/>
              <a:gd name="connsiteY3" fmla="*/ 0 h 3465298"/>
              <a:gd name="connsiteX0" fmla="*/ 2037450 w 3983459"/>
              <a:gd name="connsiteY0" fmla="*/ 0 h 3465298"/>
              <a:gd name="connsiteX1" fmla="*/ 3983459 w 3983459"/>
              <a:gd name="connsiteY1" fmla="*/ 3465298 h 3465298"/>
              <a:gd name="connsiteX2" fmla="*/ 0 w 3983459"/>
              <a:gd name="connsiteY2" fmla="*/ 3412097 h 3465298"/>
              <a:gd name="connsiteX3" fmla="*/ 2037450 w 3983459"/>
              <a:gd name="connsiteY3" fmla="*/ 0 h 3465298"/>
              <a:gd name="connsiteX0" fmla="*/ 2037450 w 3983459"/>
              <a:gd name="connsiteY0" fmla="*/ 0 h 3465298"/>
              <a:gd name="connsiteX1" fmla="*/ 3983459 w 3983459"/>
              <a:gd name="connsiteY1" fmla="*/ 3465298 h 3465298"/>
              <a:gd name="connsiteX2" fmla="*/ 0 w 3983459"/>
              <a:gd name="connsiteY2" fmla="*/ 3412097 h 3465298"/>
              <a:gd name="connsiteX3" fmla="*/ 2037450 w 3983459"/>
              <a:gd name="connsiteY3" fmla="*/ 0 h 3465298"/>
              <a:gd name="connsiteX0" fmla="*/ 2037450 w 3983459"/>
              <a:gd name="connsiteY0" fmla="*/ 0 h 3465298"/>
              <a:gd name="connsiteX1" fmla="*/ 3983459 w 3983459"/>
              <a:gd name="connsiteY1" fmla="*/ 3465298 h 3465298"/>
              <a:gd name="connsiteX2" fmla="*/ 0 w 3983459"/>
              <a:gd name="connsiteY2" fmla="*/ 3412097 h 3465298"/>
              <a:gd name="connsiteX3" fmla="*/ 2037450 w 3983459"/>
              <a:gd name="connsiteY3" fmla="*/ 0 h 3465298"/>
              <a:gd name="connsiteX0" fmla="*/ 2037450 w 3983459"/>
              <a:gd name="connsiteY0" fmla="*/ 0 h 3465298"/>
              <a:gd name="connsiteX1" fmla="*/ 3983459 w 3983459"/>
              <a:gd name="connsiteY1" fmla="*/ 3465298 h 3465298"/>
              <a:gd name="connsiteX2" fmla="*/ 0 w 3983459"/>
              <a:gd name="connsiteY2" fmla="*/ 3412097 h 3465298"/>
              <a:gd name="connsiteX3" fmla="*/ 2037450 w 3983459"/>
              <a:gd name="connsiteY3" fmla="*/ 0 h 3465298"/>
              <a:gd name="connsiteX0" fmla="*/ 2037450 w 3983459"/>
              <a:gd name="connsiteY0" fmla="*/ 0 h 3465298"/>
              <a:gd name="connsiteX1" fmla="*/ 3983459 w 3983459"/>
              <a:gd name="connsiteY1" fmla="*/ 3465298 h 3465298"/>
              <a:gd name="connsiteX2" fmla="*/ 0 w 3983459"/>
              <a:gd name="connsiteY2" fmla="*/ 3412097 h 3465298"/>
              <a:gd name="connsiteX3" fmla="*/ 2037450 w 3983459"/>
              <a:gd name="connsiteY3" fmla="*/ 0 h 3465298"/>
              <a:gd name="connsiteX0" fmla="*/ 2037450 w 3983459"/>
              <a:gd name="connsiteY0" fmla="*/ 0 h 4060822"/>
              <a:gd name="connsiteX1" fmla="*/ 3983459 w 3983459"/>
              <a:gd name="connsiteY1" fmla="*/ 3465298 h 4060822"/>
              <a:gd name="connsiteX2" fmla="*/ 0 w 3983459"/>
              <a:gd name="connsiteY2" fmla="*/ 3412097 h 4060822"/>
              <a:gd name="connsiteX3" fmla="*/ 2037450 w 3983459"/>
              <a:gd name="connsiteY3" fmla="*/ 0 h 4060822"/>
              <a:gd name="connsiteX0" fmla="*/ 2037450 w 3983459"/>
              <a:gd name="connsiteY0" fmla="*/ 0 h 4060822"/>
              <a:gd name="connsiteX1" fmla="*/ 3983459 w 3983459"/>
              <a:gd name="connsiteY1" fmla="*/ 3465298 h 4060822"/>
              <a:gd name="connsiteX2" fmla="*/ 0 w 3983459"/>
              <a:gd name="connsiteY2" fmla="*/ 3412097 h 4060822"/>
              <a:gd name="connsiteX3" fmla="*/ 2037450 w 3983459"/>
              <a:gd name="connsiteY3" fmla="*/ 0 h 4060822"/>
              <a:gd name="connsiteX0" fmla="*/ 2037450 w 3983459"/>
              <a:gd name="connsiteY0" fmla="*/ 0 h 4123001"/>
              <a:gd name="connsiteX1" fmla="*/ 3983459 w 3983459"/>
              <a:gd name="connsiteY1" fmla="*/ 3465298 h 4123001"/>
              <a:gd name="connsiteX2" fmla="*/ 0 w 3983459"/>
              <a:gd name="connsiteY2" fmla="*/ 3412097 h 4123001"/>
              <a:gd name="connsiteX3" fmla="*/ 2037450 w 3983459"/>
              <a:gd name="connsiteY3" fmla="*/ 0 h 4123001"/>
              <a:gd name="connsiteX0" fmla="*/ 2037450 w 3983459"/>
              <a:gd name="connsiteY0" fmla="*/ 0 h 4123001"/>
              <a:gd name="connsiteX1" fmla="*/ 3983459 w 3983459"/>
              <a:gd name="connsiteY1" fmla="*/ 3465298 h 4123001"/>
              <a:gd name="connsiteX2" fmla="*/ 0 w 3983459"/>
              <a:gd name="connsiteY2" fmla="*/ 3412097 h 4123001"/>
              <a:gd name="connsiteX3" fmla="*/ 2037450 w 3983459"/>
              <a:gd name="connsiteY3" fmla="*/ 0 h 4123001"/>
              <a:gd name="connsiteX0" fmla="*/ 2037450 w 3983459"/>
              <a:gd name="connsiteY0" fmla="*/ 0 h 4123001"/>
              <a:gd name="connsiteX1" fmla="*/ 3983459 w 3983459"/>
              <a:gd name="connsiteY1" fmla="*/ 3465298 h 4123001"/>
              <a:gd name="connsiteX2" fmla="*/ 0 w 3983459"/>
              <a:gd name="connsiteY2" fmla="*/ 3412097 h 4123001"/>
              <a:gd name="connsiteX3" fmla="*/ 2037450 w 3983459"/>
              <a:gd name="connsiteY3" fmla="*/ 0 h 41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3459" h="4123001">
                <a:moveTo>
                  <a:pt x="2037450" y="0"/>
                </a:moveTo>
                <a:cubicBezTo>
                  <a:pt x="3209312" y="729272"/>
                  <a:pt x="3854950" y="1911693"/>
                  <a:pt x="3983459" y="3465298"/>
                </a:cubicBezTo>
                <a:cubicBezTo>
                  <a:pt x="2695263" y="4123001"/>
                  <a:pt x="1053500" y="4057719"/>
                  <a:pt x="0" y="3412097"/>
                </a:cubicBezTo>
                <a:cubicBezTo>
                  <a:pt x="173654" y="1857241"/>
                  <a:pt x="755388" y="816098"/>
                  <a:pt x="203745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5400" sx="102000" sy="102000" algn="ctr" rotWithShape="0">
              <a:prstClr val="black">
                <a:alpha val="17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bg-BG" dirty="0" smtClean="0"/>
          </a:p>
        </p:txBody>
      </p:sp>
      <p:sp>
        <p:nvSpPr>
          <p:cNvPr id="7" name="Rounded Rectangle 6">
            <a:hlinkClick r:id="rId2"/>
          </p:cNvPr>
          <p:cNvSpPr/>
          <p:nvPr/>
        </p:nvSpPr>
        <p:spPr>
          <a:xfrm>
            <a:off x="2667000" y="2819400"/>
            <a:ext cx="3810000" cy="121920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0"/>
            </a:lightRig>
          </a:scene3d>
          <a:sp3d extrusionH="38100" prstMaterial="matte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b="1" dirty="0" err="1" smtClean="0">
                <a:ln w="3175" cmpd="sng">
                  <a:solidFill>
                    <a:schemeClr val="tx2">
                      <a:alpha val="33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rPr>
              <a:t>Рело</a:t>
            </a:r>
            <a:r>
              <a:rPr lang="bg-BG" sz="4000" b="1" dirty="0" smtClean="0">
                <a:ln w="3175" cmpd="sng">
                  <a:solidFill>
                    <a:schemeClr val="tx2">
                      <a:alpha val="33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rPr>
              <a:t> и </a:t>
            </a:r>
            <a:r>
              <a:rPr lang="en-US" sz="4000" b="1" dirty="0" smtClean="0">
                <a:ln w="3175" cmpd="sng">
                  <a:solidFill>
                    <a:schemeClr val="tx2">
                      <a:alpha val="33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rPr>
              <a:t>RGB</a:t>
            </a:r>
            <a:r>
              <a:rPr lang="bg-BG" sz="4000" b="1" dirty="0" smtClean="0">
                <a:ln w="3175" cmpd="sng">
                  <a:solidFill>
                    <a:schemeClr val="tx2">
                      <a:alpha val="33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r="16200000" rotWithShape="0">
                    <a:prstClr val="black">
                      <a:alpha val="40000"/>
                    </a:prstClr>
                  </a:outerShdw>
                </a:effectLst>
              </a:rPr>
              <a:t> цветове</a:t>
            </a:r>
            <a:endParaRPr lang="en-US" sz="4000" b="1" dirty="0">
              <a:ln w="3175" cmpd="sng">
                <a:solidFill>
                  <a:schemeClr val="tx2">
                    <a:alpha val="33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8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Кандидат-фалшива аксиома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Като за финал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Числата на </a:t>
            </a:r>
            <a:r>
              <a:rPr lang="bg-BG" dirty="0" err="1" smtClean="0"/>
              <a:t>Фибоначи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Много известни, полезни, използвани</a:t>
            </a:r>
          </a:p>
          <a:p>
            <a:endParaRPr lang="bg-BG" sz="2000" dirty="0" smtClean="0"/>
          </a:p>
          <a:p>
            <a:r>
              <a:rPr lang="bg-BG" dirty="0" smtClean="0"/>
              <a:t>Срещат се навсякъде в природата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3810000"/>
            <a:ext cx="3571875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581400" cy="239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6" name="Group 5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Проектът </a:t>
            </a:r>
            <a:r>
              <a:rPr lang="bg-BG" dirty="0" err="1" smtClean="0"/>
              <a:t>Фибоначи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DOCUME~1\Nabezita\LOCALS~1\Temp\Rar$DR21.718\logo final colo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645920" cy="164592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238967" y="2180633"/>
            <a:ext cx="4742266" cy="3581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" name="Group 6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Спирала на </a:t>
            </a:r>
            <a:r>
              <a:rPr lang="bg-BG" dirty="0" err="1" smtClean="0"/>
              <a:t>Фибоначи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Тя е логаритмична спирала с</a:t>
            </a:r>
            <a:r>
              <a:rPr lang="en-US" dirty="0" smtClean="0"/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Ф </a:t>
            </a:r>
            <a:r>
              <a:rPr lang="en-US" dirty="0" smtClean="0"/>
              <a:t>≈</a:t>
            </a:r>
            <a:r>
              <a:rPr lang="bg-BG" dirty="0" smtClean="0"/>
              <a:t> </a:t>
            </a:r>
            <a:r>
              <a:rPr lang="en-US" dirty="0" smtClean="0"/>
              <a:t>1.62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err="1" smtClean="0"/>
              <a:t>Наутилусите</a:t>
            </a:r>
            <a:r>
              <a:rPr lang="bg-BG" dirty="0" smtClean="0"/>
              <a:t> са с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dirty="0" smtClean="0"/>
              <a:t> ≈ 1.</a:t>
            </a:r>
            <a:r>
              <a:rPr lang="bg-BG" dirty="0" smtClean="0"/>
              <a:t>33 (±0.1)</a:t>
            </a:r>
          </a:p>
          <a:p>
            <a:endParaRPr lang="bg-BG" dirty="0" smtClean="0"/>
          </a:p>
          <a:p>
            <a:r>
              <a:rPr lang="bg-BG" dirty="0" smtClean="0"/>
              <a:t>Защо ли за лого на проекта </a:t>
            </a:r>
            <a:r>
              <a:rPr lang="bg-BG" dirty="0" err="1" smtClean="0"/>
              <a:t>Фибоначи</a:t>
            </a:r>
            <a:r>
              <a:rPr lang="bg-BG" dirty="0" smtClean="0"/>
              <a:t> е избрана спирала, която не е на </a:t>
            </a:r>
            <a:r>
              <a:rPr lang="bg-BG" dirty="0" err="1" smtClean="0"/>
              <a:t>Фибоначи</a:t>
            </a:r>
            <a:r>
              <a:rPr lang="bg-BG" dirty="0" smtClean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Контра-муха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Дали наистина черупката на </a:t>
            </a:r>
            <a:r>
              <a:rPr lang="bg-BG" dirty="0" err="1" smtClean="0"/>
              <a:t>наутилуса</a:t>
            </a:r>
            <a:r>
              <a:rPr lang="bg-BG" dirty="0" smtClean="0"/>
              <a:t> е логаритмична спирала с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dirty="0" smtClean="0"/>
              <a:t>=1.</a:t>
            </a:r>
            <a:r>
              <a:rPr lang="bg-BG" dirty="0" smtClean="0"/>
              <a:t>33 ?</a:t>
            </a:r>
          </a:p>
          <a:p>
            <a:endParaRPr lang="bg-BG" dirty="0" smtClean="0"/>
          </a:p>
          <a:p>
            <a:r>
              <a:rPr lang="en-US" dirty="0" err="1" smtClean="0"/>
              <a:t>Fablo</a:t>
            </a:r>
            <a:r>
              <a:rPr lang="en-US" dirty="0" smtClean="0"/>
              <a:t>, C., The Golden Ratio—A Contrary Viewpoint</a:t>
            </a:r>
            <a:r>
              <a:rPr lang="bg-BG" dirty="0" smtClean="0"/>
              <a:t>, </a:t>
            </a:r>
            <a:r>
              <a:rPr lang="en-US" i="1" dirty="0" smtClean="0"/>
              <a:t>The College Mathematics Journal</a:t>
            </a:r>
            <a:r>
              <a:rPr lang="bg-BG" dirty="0" smtClean="0"/>
              <a:t>, </a:t>
            </a:r>
            <a:r>
              <a:rPr lang="en-US" dirty="0" smtClean="0"/>
              <a:t>Vol. 36, No. 2, March 2005</a:t>
            </a:r>
            <a:r>
              <a:rPr lang="bg-BG" dirty="0" smtClean="0"/>
              <a:t>,</a:t>
            </a:r>
            <a:r>
              <a:rPr lang="en-US" dirty="0" smtClean="0"/>
              <a:t> pp.</a:t>
            </a:r>
            <a:r>
              <a:rPr lang="bg-BG" dirty="0" smtClean="0"/>
              <a:t> </a:t>
            </a:r>
            <a:r>
              <a:rPr lang="en-US" dirty="0" smtClean="0"/>
              <a:t>123-134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http://www.sonoma.edu/math/faculty/falbo/cmj123-134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БЛАГОДАРЯ ЗА ВНИМАНИЕТО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bg-BG" dirty="0" smtClean="0"/>
              <a:t>Павел Бойчев</a:t>
            </a:r>
          </a:p>
          <a:p>
            <a:r>
              <a:rPr lang="bg-BG" dirty="0" smtClean="0"/>
              <a:t>Катедра ИТ, ФМИ, СУ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0" y="57150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boytchev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fmi.uni-sofia.bg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3848637" y="5715000"/>
            <a:ext cx="533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@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Примери за фалшиви аксиоми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Единица със сто нули е най-голямото число. Ъ-ъ-ъ, не! С милион нули е най-голямото.</a:t>
            </a:r>
          </a:p>
          <a:p>
            <a:endParaRPr lang="bg-BG" dirty="0"/>
          </a:p>
          <a:p>
            <a:r>
              <a:rPr lang="bg-BG" dirty="0" smtClean="0"/>
              <a:t>Основата на триъгълник е успоредна на долния ръб на страницата и свързва А с В.</a:t>
            </a:r>
          </a:p>
          <a:p>
            <a:endParaRPr lang="bg-BG" dirty="0"/>
          </a:p>
          <a:p>
            <a:r>
              <a:rPr lang="bg-BG" dirty="0" smtClean="0"/>
              <a:t>Това (тук посочваме решение на задача в учебника) е правилният начин за решаване.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Още примери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Математиците могат да смятат бързо с големи числа. Наум. И то без грешка!</a:t>
            </a:r>
          </a:p>
          <a:p>
            <a:endParaRPr lang="bg-BG" dirty="0" smtClean="0"/>
          </a:p>
          <a:p>
            <a:r>
              <a:rPr lang="bg-BG" dirty="0" smtClean="0"/>
              <a:t>Математика има само в математиката.</a:t>
            </a:r>
          </a:p>
          <a:p>
            <a:endParaRPr lang="bg-BG" dirty="0"/>
          </a:p>
          <a:p>
            <a:r>
              <a:rPr lang="bg-BG" dirty="0" smtClean="0"/>
              <a:t>Математиката не е за мене.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А какво е за мен?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математиката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0" y="1981200"/>
            <a:ext cx="47625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5791200" y="3413160"/>
            <a:ext cx="3352800" cy="2759040"/>
            <a:chOff x="5791200" y="3413160"/>
            <a:chExt cx="3352800" cy="2759040"/>
          </a:xfrm>
        </p:grpSpPr>
        <p:grpSp>
          <p:nvGrpSpPr>
            <p:cNvPr id="27" name="Group 26"/>
            <p:cNvGrpSpPr/>
            <p:nvPr/>
          </p:nvGrpSpPr>
          <p:grpSpPr>
            <a:xfrm>
              <a:off x="5791200" y="4971871"/>
              <a:ext cx="3276600" cy="1200329"/>
              <a:chOff x="5791200" y="4971871"/>
              <a:chExt cx="3276600" cy="12003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553200" y="4971871"/>
                <a:ext cx="2514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 smtClean="0">
                    <a:effectLst>
                      <a:outerShdw blurRad="50800" dir="16200000" rotWithShape="0">
                        <a:prstClr val="black">
                          <a:alpha val="40000"/>
                        </a:prstClr>
                      </a:outerShdw>
                    </a:effectLst>
                  </a:rPr>
                  <a:t>Аксиоми</a:t>
                </a:r>
              </a:p>
              <a:p>
                <a:r>
                  <a:rPr lang="bg-BG" sz="2000" dirty="0" smtClean="0">
                    <a:effectLst>
                      <a:outerShdw blurRad="50800" dir="16200000" rotWithShape="0">
                        <a:prstClr val="black">
                          <a:alpha val="40000"/>
                        </a:prstClr>
                      </a:outerShdw>
                    </a:effectLst>
                  </a:rPr>
                  <a:t>Позволяват ни да се чувстваме стабилно</a:t>
                </a:r>
                <a:endParaRPr lang="en-US" sz="3200" dirty="0">
                  <a:effectLst>
                    <a:outerShdw blurRad="50800" dir="16200000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10800000">
                <a:off x="5791200" y="5216311"/>
                <a:ext cx="762000" cy="152400"/>
              </a:xfrm>
              <a:prstGeom prst="rightArrow">
                <a:avLst>
                  <a:gd name="adj1" fmla="val 38264"/>
                  <a:gd name="adj2" fmla="val 99071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791200" y="3413160"/>
              <a:ext cx="3352800" cy="1200329"/>
              <a:chOff x="5791200" y="3413160"/>
              <a:chExt cx="3352800" cy="12003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553200" y="3413160"/>
                <a:ext cx="2590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3200" b="1" dirty="0" smtClean="0">
                    <a:effectLst>
                      <a:outerShdw blurRad="50800" dir="16200000" rotWithShape="0">
                        <a:prstClr val="black">
                          <a:alpha val="40000"/>
                        </a:prstClr>
                      </a:outerShdw>
                    </a:effectLst>
                  </a:rPr>
                  <a:t>Теореми</a:t>
                </a:r>
              </a:p>
              <a:p>
                <a:r>
                  <a:rPr lang="bg-BG" sz="2000" dirty="0" smtClean="0">
                    <a:effectLst>
                      <a:outerShdw blurRad="50800" dir="16200000" rotWithShape="0">
                        <a:prstClr val="black">
                          <a:alpha val="40000"/>
                        </a:prstClr>
                      </a:outerShdw>
                    </a:effectLst>
                  </a:rPr>
                  <a:t>Позволяват ни да се чувстваме удобно</a:t>
                </a:r>
                <a:endParaRPr lang="en-US" sz="3200" dirty="0">
                  <a:effectLst>
                    <a:outerShdw blurRad="50800" dir="16200000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10800000">
                <a:off x="5791200" y="3657600"/>
                <a:ext cx="762000" cy="152400"/>
              </a:xfrm>
              <a:prstGeom prst="rightArrow">
                <a:avLst>
                  <a:gd name="adj1" fmla="val 38264"/>
                  <a:gd name="adj2" fmla="val 99071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508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12" name="Rounded Rectangle 11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Оказва се, че и това е математика</a:t>
            </a:r>
            <a:endParaRPr lang="en-US" dirty="0"/>
          </a:p>
        </p:txBody>
      </p:sp>
      <p:pic>
        <p:nvPicPr>
          <p:cNvPr id="2050" name="Picture 2" descr="C:\Pavel\Papers\SMB PK 2012\chair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1600200"/>
            <a:ext cx="5600700" cy="4357345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Тя може да бъде класическа …</a:t>
            </a:r>
            <a:endParaRPr lang="en-US" dirty="0"/>
          </a:p>
        </p:txBody>
      </p:sp>
      <p:pic>
        <p:nvPicPr>
          <p:cNvPr id="3077" name="Picture 5" descr="C:\Pavel\Papers\SMB PK 2012\C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95500" y="1524000"/>
            <a:ext cx="4762500" cy="4762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81000" y="6736081"/>
            <a:ext cx="8458200" cy="45719"/>
            <a:chOff x="381000" y="6736081"/>
            <a:chExt cx="8458200" cy="45719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38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54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526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6736081"/>
              <a:ext cx="228600" cy="4571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67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95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24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52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81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10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38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95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24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53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81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10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38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67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096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53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81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010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239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67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962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248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1534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610600" y="6736081"/>
              <a:ext cx="228600" cy="45719"/>
            </a:xfrm>
            <a:prstGeom prst="roundRect">
              <a:avLst/>
            </a:prstGeom>
            <a:solidFill>
              <a:srgbClr val="FFFFFF"/>
            </a:solidFill>
            <a:ln w="3175"/>
            <a:effectLst>
              <a:outerShdw blurRad="4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On-screen Show (4:3)</PresentationFormat>
  <Paragraphs>120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PowerPoint Presentation</vt:lpstr>
      <vt:lpstr>Фалшивите аксиоми</vt:lpstr>
      <vt:lpstr>Фалшивите аксиоми</vt:lpstr>
      <vt:lpstr>Примери за фалшиви аксиоми</vt:lpstr>
      <vt:lpstr>Още примери</vt:lpstr>
      <vt:lpstr>А какво е за мен?</vt:lpstr>
      <vt:lpstr>Структура на математиката</vt:lpstr>
      <vt:lpstr>Оказва се, че и това е математика</vt:lpstr>
      <vt:lpstr>Тя може да бъде класическа …</vt:lpstr>
      <vt:lpstr>… или модерна</vt:lpstr>
      <vt:lpstr>Понякога сферична …</vt:lpstr>
      <vt:lpstr>… по-често многомерна.</vt:lpstr>
      <vt:lpstr>Непрекъсната и гладка …</vt:lpstr>
      <vt:lpstr>… а даже и дискретна!</vt:lpstr>
      <vt:lpstr>Още за фалшивите аксиоми</vt:lpstr>
      <vt:lpstr>Примери извън училището</vt:lpstr>
      <vt:lpstr>Перпетуум мóбиле</vt:lpstr>
      <vt:lpstr>Понеже 9 е повече от 6</vt:lpstr>
      <vt:lpstr>Две лични заблуди</vt:lpstr>
      <vt:lpstr>PowerPoint Presentation</vt:lpstr>
      <vt:lpstr>Да, ама не</vt:lpstr>
      <vt:lpstr>Снежинка на Кох</vt:lpstr>
      <vt:lpstr>Интуитивно очакване</vt:lpstr>
      <vt:lpstr>Тръбата на Архангел Гавраил</vt:lpstr>
      <vt:lpstr>Математически идеи и реалността</vt:lpstr>
      <vt:lpstr>Теорема на Монж (Monge)</vt:lpstr>
      <vt:lpstr>PowerPoint Presentation</vt:lpstr>
      <vt:lpstr>Теорема за вписания ъгъл</vt:lpstr>
      <vt:lpstr>PowerPoint Presentation</vt:lpstr>
      <vt:lpstr>Триъгълник на Рело (Reuleaux)</vt:lpstr>
      <vt:lpstr>PowerPoint Presentation</vt:lpstr>
      <vt:lpstr>Кандидат-фалшива аксиома</vt:lpstr>
      <vt:lpstr>Числата на Фибоначи</vt:lpstr>
      <vt:lpstr>Проектът Фибоначи</vt:lpstr>
      <vt:lpstr>Спирала на Фибоначи</vt:lpstr>
      <vt:lpstr>Контра-муха</vt:lpstr>
      <vt:lpstr>БЛАГОДАРЯ ЗА ВНИМАНИЕТО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2014-08-10T11:56:18Z</dcterms:created>
  <dcterms:modified xsi:type="dcterms:W3CDTF">2014-08-10T11:56:28Z</dcterms:modified>
</cp:coreProperties>
</file>