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75" r:id="rId9"/>
    <p:sldId id="267" r:id="rId10"/>
    <p:sldId id="268" r:id="rId11"/>
    <p:sldId id="269" r:id="rId12"/>
    <p:sldId id="271" r:id="rId13"/>
    <p:sldId id="272" r:id="rId14"/>
    <p:sldId id="273" r:id="rId15"/>
    <p:sldId id="276" r:id="rId16"/>
    <p:sldId id="277" r:id="rId17"/>
    <p:sldId id="278" r:id="rId18"/>
    <p:sldId id="279" r:id="rId19"/>
    <p:sldId id="280" r:id="rId20"/>
    <p:sldId id="274" r:id="rId2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802"/>
    <a:srgbClr val="FF0000"/>
    <a:srgbClr val="FF6600"/>
    <a:srgbClr val="FF3300"/>
    <a:srgbClr val="FFC000"/>
    <a:srgbClr val="FFCCCC"/>
    <a:srgbClr val="800000"/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119" autoAdjust="0"/>
  </p:normalViewPr>
  <p:slideViewPr>
    <p:cSldViewPr>
      <p:cViewPr varScale="1">
        <p:scale>
          <a:sx n="71" d="100"/>
          <a:sy n="71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8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55B14-8328-4C36-9554-D5793C593AD7}" type="datetimeFigureOut">
              <a:rPr lang="bg-BG" smtClean="0"/>
              <a:t>10.8.2014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08EBD-B3F9-48F6-A2C4-CB11E09AF9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50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08EBD-B3F9-48F6-A2C4-CB11E09AF992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285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543800" cy="11430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9600" dirty="0">
                <a:effectLst>
                  <a:outerShdw blurRad="63500" algn="ctr" rotWithShape="0">
                    <a:schemeClr val="tx1">
                      <a:alpha val="48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543800" cy="1600200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 rot="16200000">
            <a:off x="0" y="5943600"/>
            <a:ext cx="914400" cy="914400"/>
            <a:chOff x="0" y="0"/>
            <a:chExt cx="914400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0" y="0"/>
              <a:ext cx="9144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0" y="0"/>
            <a:ext cx="914400" cy="914400"/>
            <a:chOff x="0" y="0"/>
            <a:chExt cx="914400" cy="914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0" y="0"/>
              <a:ext cx="9144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rot="5400000">
            <a:off x="8229600" y="0"/>
            <a:ext cx="914400" cy="914400"/>
            <a:chOff x="0" y="0"/>
            <a:chExt cx="914400" cy="9144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0" y="0"/>
              <a:ext cx="9144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 rot="10800000">
            <a:off x="8229600" y="5943600"/>
            <a:ext cx="914400" cy="914400"/>
            <a:chOff x="0" y="0"/>
            <a:chExt cx="914400" cy="9144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0" y="0"/>
              <a:ext cx="9144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35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114300" lvl="0" indent="0"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777240" lvl="2" indent="0">
              <a:buNone/>
            </a:pPr>
            <a:r>
              <a:rPr lang="en-US" dirty="0" smtClean="0"/>
              <a:t>Third level</a:t>
            </a:r>
          </a:p>
          <a:p>
            <a:pPr marL="1051560" lvl="3" indent="0">
              <a:buNone/>
            </a:pPr>
            <a:r>
              <a:rPr lang="en-US" dirty="0" smtClean="0"/>
              <a:t>Fourth level</a:t>
            </a:r>
          </a:p>
          <a:p>
            <a:pPr marL="1325880" lvl="4" indent="0">
              <a:buNone/>
            </a:pPr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72200"/>
            <a:ext cx="9144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35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rmAutofit/>
          </a:bodyPr>
          <a:lstStyle>
            <a:lvl1pPr marL="114300" indent="0">
              <a:buNone/>
              <a:defRPr sz="4000" b="1"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</a:defRPr>
            </a:lvl1pPr>
            <a:lvl2pPr>
              <a:defRPr sz="4000" b="0"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</a:defRPr>
            </a:lvl2pPr>
            <a:lvl3pPr marL="777240" indent="0">
              <a:buNone/>
              <a:defRPr sz="3600" b="0"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</a:defRPr>
            </a:lvl3pPr>
            <a:lvl4pPr marL="1051560" indent="0">
              <a:buNone/>
              <a:defRPr sz="3200" b="0"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</a:defRPr>
            </a:lvl4pPr>
            <a:lvl5pPr marL="1325880" indent="0">
              <a:buNone/>
              <a:defRPr sz="2800" b="0"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715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114300" lvl="0" indent="0"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777240" lvl="2" indent="0">
              <a:buNone/>
            </a:pPr>
            <a:r>
              <a:rPr lang="en-US" dirty="0" smtClean="0"/>
              <a:t>Third level</a:t>
            </a:r>
          </a:p>
          <a:p>
            <a:pPr marL="1051560" lvl="3" indent="0">
              <a:buNone/>
            </a:pPr>
            <a:r>
              <a:rPr lang="en-US" dirty="0" smtClean="0"/>
              <a:t>Fourth level</a:t>
            </a:r>
          </a:p>
          <a:p>
            <a:pPr marL="1325880" lvl="4" indent="0">
              <a:buNone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97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3252" y="6172200"/>
            <a:ext cx="9144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715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114300" lvl="0" indent="0"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777240" lvl="2" indent="0">
              <a:buNone/>
            </a:pPr>
            <a:r>
              <a:rPr lang="en-US" dirty="0" smtClean="0"/>
              <a:t>Third level</a:t>
            </a:r>
          </a:p>
          <a:p>
            <a:pPr marL="1051560" lvl="3" indent="0">
              <a:buNone/>
            </a:pPr>
            <a:r>
              <a:rPr lang="en-US" dirty="0" smtClean="0"/>
              <a:t>Fourth level</a:t>
            </a:r>
          </a:p>
          <a:p>
            <a:pPr marL="1325880" lvl="4" indent="0">
              <a:buNone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7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 rot="16200000">
            <a:off x="0" y="5943600"/>
            <a:ext cx="914400" cy="914400"/>
            <a:chOff x="0" y="0"/>
            <a:chExt cx="914400" cy="9144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0" y="0"/>
              <a:ext cx="9144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0"/>
            <a:ext cx="914400" cy="914400"/>
            <a:chOff x="0" y="0"/>
            <a:chExt cx="914400" cy="914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0" y="0"/>
              <a:ext cx="9144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lvl="0" indent="0"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777240" lvl="2" indent="0">
              <a:buNone/>
            </a:pPr>
            <a:r>
              <a:rPr lang="en-US" dirty="0" smtClean="0"/>
              <a:t>Third level</a:t>
            </a:r>
          </a:p>
          <a:p>
            <a:pPr marL="1051560" lvl="3" indent="0">
              <a:buNone/>
            </a:pPr>
            <a:r>
              <a:rPr lang="en-US" dirty="0" smtClean="0"/>
              <a:t>Fourth level</a:t>
            </a:r>
          </a:p>
          <a:p>
            <a:pPr marL="1325880" lvl="4" indent="0">
              <a:buNone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gradFill flip="none" rotWithShape="1">
            <a:gsLst>
              <a:gs pos="74000">
                <a:srgbClr val="FFC000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7486109" y="3838404"/>
            <a:ext cx="259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bg-BG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sz="2000" dirty="0" smtClean="0"/>
              <a:t>Национален семинар</a:t>
            </a:r>
            <a:endParaRPr lang="bg-BG" sz="2000" dirty="0" smtClean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75945" y="63228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bg-BG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b="1" dirty="0" smtClean="0"/>
              <a:t>2013</a:t>
            </a:r>
            <a:endParaRPr lang="bg-BG" b="1" dirty="0" smtClean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8458200" y="5486400"/>
            <a:ext cx="685800" cy="6858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rgbClr val="FFC000"/>
                </a:solidFill>
              </a:rPr>
              <a:t>СТР.</a:t>
            </a:r>
            <a:r>
              <a:rPr lang="en-US" sz="1400" b="1" dirty="0" smtClean="0">
                <a:solidFill>
                  <a:srgbClr val="FFC000"/>
                </a:solidFill>
              </a:rPr>
              <a:t/>
            </a:r>
            <a:br>
              <a:rPr lang="en-US" sz="1400" b="1" dirty="0" smtClean="0">
                <a:solidFill>
                  <a:srgbClr val="FFC000"/>
                </a:solidFill>
              </a:rPr>
            </a:br>
            <a:fld id="{AD390505-522C-416C-9AAC-0E506BB13643}" type="slidenum">
              <a:rPr lang="bg-BG" b="1" smtClean="0">
                <a:solidFill>
                  <a:srgbClr val="FFC000"/>
                </a:solidFill>
              </a:rPr>
              <a:t>‹#›</a:t>
            </a:fld>
            <a:endParaRPr lang="bg-BG" b="1" dirty="0">
              <a:solidFill>
                <a:srgbClr val="FFC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7" r:id="rId4"/>
    <p:sldLayoutId id="2147483668" r:id="rId5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b="1" kern="1200" cap="small" spc="-100" baseline="0">
          <a:ln>
            <a:solidFill>
              <a:schemeClr val="tx1"/>
            </a:solidFill>
          </a:ln>
          <a:solidFill>
            <a:srgbClr val="FFC000"/>
          </a:solidFill>
          <a:effectLst>
            <a:outerShdw blurRad="63500" algn="ctr" rotWithShape="0">
              <a:srgbClr val="FFFF00"/>
            </a:outerShdw>
          </a:effectLst>
          <a:latin typeface="Arial Black" panose="020B0A04020102020204" pitchFamily="34" charset="0"/>
          <a:ea typeface="+mj-ea"/>
          <a:cs typeface="Aharoni" panose="02010803020104030203" pitchFamily="2" charset="-79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lang="en-US" sz="4000" b="1" kern="1200" dirty="0" smtClean="0">
          <a:solidFill>
            <a:schemeClr val="tx1"/>
          </a:solidFill>
          <a:effectLst>
            <a:outerShdw blurRad="38100" algn="ctr" rotWithShape="0">
              <a:prstClr val="black">
                <a:alpha val="60000"/>
              </a:prstClr>
            </a:outerShdw>
          </a:effectLst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lang="en-US" sz="3600" b="0" kern="1200" dirty="0" smtClean="0">
          <a:solidFill>
            <a:schemeClr val="tx1"/>
          </a:solidFill>
          <a:effectLst>
            <a:outerShdw blurRad="38100" algn="ctr" rotWithShape="0">
              <a:prstClr val="black">
                <a:alpha val="60000"/>
              </a:prstClr>
            </a:outerShdw>
          </a:effectLst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lang="en-US" sz="3200" b="0" kern="1200" dirty="0" smtClean="0">
          <a:solidFill>
            <a:schemeClr val="tx1"/>
          </a:solidFill>
          <a:effectLst>
            <a:outerShdw blurRad="38100" algn="ctr" rotWithShape="0">
              <a:prstClr val="black">
                <a:alpha val="60000"/>
              </a:prstClr>
            </a:outerShdw>
          </a:effectLst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lang="en-US" sz="2800" b="0" kern="1200" dirty="0" smtClean="0">
          <a:solidFill>
            <a:schemeClr val="tx1"/>
          </a:solidFill>
          <a:effectLst>
            <a:outerShdw blurRad="38100" algn="ctr" rotWithShape="0">
              <a:prstClr val="black">
                <a:alpha val="60000"/>
              </a:prstClr>
            </a:outerShdw>
          </a:effectLst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lang="en-US" sz="2400" b="0" kern="1200" baseline="0" dirty="0">
          <a:solidFill>
            <a:schemeClr val="tx1"/>
          </a:solidFill>
          <a:effectLst>
            <a:outerShdw blurRad="38100" algn="ctr" rotWithShape="0">
              <a:prstClr val="black">
                <a:alpha val="60000"/>
              </a:prstClr>
            </a:outerShdw>
          </a:effectLst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Device%20Epicycloid.exe%20-%20Shortcut.lnk" TargetMode="External"/><Relationship Id="rId13" Type="http://schemas.openxmlformats.org/officeDocument/2006/relationships/hyperlink" Target="Device%20Epitrochoid%20-%20Curtate.exe%20-%20Shortcut.lnk" TargetMode="External"/><Relationship Id="rId18" Type="http://schemas.openxmlformats.org/officeDocument/2006/relationships/hyperlink" Target="Device%20Epitrochoid%20-%20Circle.exe%20-%20Shortcut.lnk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17" Type="http://schemas.openxmlformats.org/officeDocument/2006/relationships/image" Target="../media/image20.jpeg"/><Relationship Id="rId2" Type="http://schemas.openxmlformats.org/officeDocument/2006/relationships/hyperlink" Target="Device%20Epitrochoid.exe%20-%20Shortcut.lnk" TargetMode="Externa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hyperlink" Target="Device%20Epitrochoid%20-%20Durer%20folium.exe%20-%20Shortcut.lnk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5" Type="http://schemas.openxmlformats.org/officeDocument/2006/relationships/hyperlink" Target="Device%20Epitrochoid%20-%20Limacon.exe%20-%20Shortcut.lnk" TargetMode="External"/><Relationship Id="rId10" Type="http://schemas.openxmlformats.org/officeDocument/2006/relationships/hyperlink" Target="Device%20Epicycloid%20-%20Cardioid,%20Nephroid,%20Ranunculoid.exe%20-%20Shortcut.lnk" TargetMode="External"/><Relationship Id="rId19" Type="http://schemas.openxmlformats.org/officeDocument/2006/relationships/image" Target="../media/image21.jpeg"/><Relationship Id="rId4" Type="http://schemas.openxmlformats.org/officeDocument/2006/relationships/hyperlink" Target="Device%20Epitrochoid%20-%20Prolate.exe%20-%20Shortcut.lnk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Kinetic%20monster%20and%20her%20baby.avi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Lemniscate%20variations.exe%20-%20Shortcut.lnk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Device%20Epitrochoid%20-%20Durer%20folium.exe%20-%20Shortcut.lnk" TargetMode="External"/><Relationship Id="rId5" Type="http://schemas.openxmlformats.org/officeDocument/2006/relationships/image" Target="../media/image24.png"/><Relationship Id="rId4" Type="http://schemas.openxmlformats.org/officeDocument/2006/relationships/hyperlink" Target="Full%20hypocycloidal%20graph.exe%20-%20Shortcut.ln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07422%20HSV%20cylinder.exe%20-%20Shortcut.lnk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hyperlink" Target="09531%20Smooth%20torus.exe%20-%20Shortcut.lnk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22232%20Fractal%20mountain.exe%20-%20Shortcut.lnk" TargetMode="External"/><Relationship Id="rId13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hyperlink" Target="09451%20Butterfly.exe%20-%20Shortcut.lnk" TargetMode="External"/><Relationship Id="rId2" Type="http://schemas.openxmlformats.org/officeDocument/2006/relationships/hyperlink" Target="15181%20Platonic%20solids.exe%20-%20Shortcut.lnk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22261%20Fern%20leaf.exe%20-%20Shortcut.lnk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hyperlink" Target="26262%20Hand.exe%20-%20Shortcut.lnk" TargetMode="External"/><Relationship Id="rId4" Type="http://schemas.openxmlformats.org/officeDocument/2006/relationships/hyperlink" Target="20481%20Perspective%20cube.exe%20-%20Shortcut.lnk" TargetMode="External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weSPOT%20Classroom%20II.exe%20-%20Shortcut.ln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Mecholet%20Beams.exe%20-%20Shortcut.lnk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Joined%20pushers.exe%20-%20Shortcut.lnk" TargetMode="External"/><Relationship Id="rId5" Type="http://schemas.openxmlformats.org/officeDocument/2006/relationships/image" Target="../media/image3.png"/><Relationship Id="rId4" Type="http://schemas.openxmlformats.org/officeDocument/2006/relationships/hyperlink" Target="Theo%20Jansen's%20Walker.exe%20-%20Shortcut.l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orientation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Twisting%20beams.exe%20-%20Shortcut.lnk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Style%20CARTOON.exe%20-%20Shortcut.lnk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Style%20METAL.exe%20-%20Shortcut.lnk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Style%20WOOD.exe%20-%20Shortcut.lnk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0" Type="http://schemas.openxmlformats.org/officeDocument/2006/relationships/hyperlink" Target="25091%20Dominant%20speed.exe%20-%20Shortcut.lnk" TargetMode="External"/><Relationship Id="rId4" Type="http://schemas.openxmlformats.org/officeDocument/2006/relationships/hyperlink" Target="Style%20SCRATCH.exe%20-%20Shortcut.lnk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143000"/>
          </a:xfrm>
        </p:spPr>
        <p:txBody>
          <a:bodyPr/>
          <a:lstStyle/>
          <a:p>
            <a:r>
              <a:rPr lang="bg-BG" sz="11500" dirty="0" err="1" smtClean="0"/>
              <a:t>МЕХО</a:t>
            </a:r>
            <a:endParaRPr lang="bg-BG" sz="115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3733800"/>
            <a:ext cx="9144000" cy="160020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ОБРАЗОВАТЕЛЕН СОФТУЕР ЗА</a:t>
            </a:r>
            <a:br>
              <a:rPr lang="bg-BG" sz="3200" dirty="0" smtClean="0"/>
            </a:br>
            <a:r>
              <a:rPr lang="bg-BG" sz="3200" dirty="0" smtClean="0"/>
              <a:t>ВИРТУАЛНИ МЕХАНИЗМИ</a:t>
            </a:r>
            <a:endParaRPr lang="bg-BG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7576"/>
            <a:ext cx="731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169025" algn="l"/>
              </a:tabLst>
              <a:defRPr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Националния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семинар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Изследователски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подход 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математическото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образование"</a:t>
            </a:r>
            <a: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bg-B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rPr>
              <a:t>17.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rPr>
              <a:t>XII.2013, </a:t>
            </a:r>
            <a:r>
              <a:rPr lang="bg-BG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rPr>
              <a:t>ИМИ-БАН</a:t>
            </a:r>
            <a:r>
              <a:rPr lang="bg-B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rPr>
              <a:t>, София</a:t>
            </a:r>
            <a:endParaRPr lang="bg-B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algn="ctr" rotWithShape="0">
                  <a:schemeClr val="bg2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 algn="ctr">
              <a:tabLst>
                <a:tab pos="6169025" algn="l"/>
              </a:tabLst>
              <a:defRPr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dirty="0" err="1" smtClean="0"/>
              <a:t>Представените</a:t>
            </a:r>
            <a:r>
              <a:rPr lang="ru-RU" sz="1200" dirty="0" smtClean="0"/>
              <a:t> </a:t>
            </a:r>
            <a:r>
              <a:rPr lang="ru-RU" sz="1200" dirty="0" err="1" smtClean="0"/>
              <a:t>резултати</a:t>
            </a:r>
            <a:r>
              <a:rPr lang="ru-RU" sz="1200" dirty="0" smtClean="0"/>
              <a:t> </a:t>
            </a:r>
            <a:r>
              <a:rPr lang="ru-RU" sz="1200" dirty="0" err="1" smtClean="0"/>
              <a:t>са</a:t>
            </a:r>
            <a:r>
              <a:rPr lang="ru-RU" sz="1200" dirty="0" smtClean="0"/>
              <a:t> по </a:t>
            </a:r>
            <a:r>
              <a:rPr lang="ru-RU" sz="1200" dirty="0" err="1" smtClean="0"/>
              <a:t>научноизследователски</a:t>
            </a:r>
            <a:r>
              <a:rPr lang="ru-RU" sz="1200" dirty="0" smtClean="0"/>
              <a:t> проект ДФНИ-И01/12 «</a:t>
            </a:r>
            <a:r>
              <a:rPr lang="ru-RU" sz="1200" dirty="0" err="1" smtClean="0"/>
              <a:t>Съвременни</a:t>
            </a:r>
            <a:r>
              <a:rPr lang="ru-RU" sz="1200" dirty="0" smtClean="0"/>
              <a:t> </a:t>
            </a:r>
            <a:r>
              <a:rPr lang="ru-RU" sz="1200" dirty="0" err="1" smtClean="0"/>
              <a:t>езици</a:t>
            </a:r>
            <a:r>
              <a:rPr lang="ru-RU" sz="1200" dirty="0" smtClean="0"/>
              <a:t>, среди и технологии за </a:t>
            </a:r>
            <a:r>
              <a:rPr lang="ru-RU" sz="1200" dirty="0" err="1" smtClean="0"/>
              <a:t>програмиране</a:t>
            </a:r>
            <a:r>
              <a:rPr lang="ru-RU" sz="1200" dirty="0" smtClean="0"/>
              <a:t> и </a:t>
            </a:r>
            <a:r>
              <a:rPr lang="ru-RU" sz="1200" dirty="0" err="1" smtClean="0"/>
              <a:t>прилагането</a:t>
            </a:r>
            <a:r>
              <a:rPr lang="ru-RU" sz="1200" dirty="0" smtClean="0"/>
              <a:t> им при подготовка на </a:t>
            </a:r>
            <a:r>
              <a:rPr lang="ru-RU" sz="1200" dirty="0" err="1" smtClean="0"/>
              <a:t>софтуерни</a:t>
            </a:r>
            <a:r>
              <a:rPr lang="ru-RU" sz="1200" dirty="0" smtClean="0"/>
              <a:t> </a:t>
            </a:r>
            <a:r>
              <a:rPr lang="ru-RU" sz="1200" dirty="0" err="1" smtClean="0"/>
              <a:t>специалисти</a:t>
            </a:r>
            <a:r>
              <a:rPr lang="ru-RU" sz="1200" dirty="0" smtClean="0"/>
              <a:t>» на Фонд «</a:t>
            </a:r>
            <a:r>
              <a:rPr lang="ru-RU" sz="1200" dirty="0" err="1" smtClean="0"/>
              <a:t>Научни</a:t>
            </a:r>
            <a:r>
              <a:rPr lang="ru-RU" sz="1200" dirty="0" smtClean="0"/>
              <a:t> </a:t>
            </a:r>
            <a:r>
              <a:rPr lang="ru-RU" sz="1200" dirty="0" err="1" smtClean="0"/>
              <a:t>изследвания</a:t>
            </a:r>
            <a:r>
              <a:rPr lang="ru-RU" sz="1200" dirty="0" smtClean="0"/>
              <a:t>»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95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Резултатът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Програмен код</a:t>
            </a:r>
            <a:endParaRPr lang="en-US" dirty="0" smtClean="0"/>
          </a:p>
          <a:p>
            <a:pPr lvl="1"/>
            <a:r>
              <a:rPr lang="bg-BG" dirty="0" smtClean="0"/>
              <a:t>Изчистен и компактен код</a:t>
            </a:r>
            <a:endParaRPr lang="en-US" dirty="0" smtClean="0"/>
          </a:p>
          <a:p>
            <a:pPr lvl="1"/>
            <a:r>
              <a:rPr lang="bg-BG" dirty="0" smtClean="0"/>
              <a:t>Познат език за програмиране</a:t>
            </a:r>
            <a:endParaRPr lang="en-US" dirty="0" smtClean="0"/>
          </a:p>
          <a:p>
            <a:pPr lvl="1"/>
            <a:endParaRPr lang="en-US" sz="2000" dirty="0"/>
          </a:p>
          <a:p>
            <a:r>
              <a:rPr lang="bg-BG" dirty="0" smtClean="0"/>
              <a:t>Функционална изразност</a:t>
            </a:r>
            <a:endParaRPr lang="en-US" dirty="0" smtClean="0"/>
          </a:p>
          <a:p>
            <a:pPr lvl="1"/>
            <a:r>
              <a:rPr lang="bg-BG" dirty="0" smtClean="0"/>
              <a:t>Фамилии от механизми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9836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own Arrow 43"/>
          <p:cNvSpPr/>
          <p:nvPr/>
        </p:nvSpPr>
        <p:spPr>
          <a:xfrm rot="5400000">
            <a:off x="2206175" y="4758245"/>
            <a:ext cx="484632" cy="914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9" name="Down Arrow 38"/>
          <p:cNvSpPr/>
          <p:nvPr/>
        </p:nvSpPr>
        <p:spPr>
          <a:xfrm>
            <a:off x="885444" y="3619325"/>
            <a:ext cx="484632" cy="914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6" name="Down Arrow 35"/>
          <p:cNvSpPr/>
          <p:nvPr/>
        </p:nvSpPr>
        <p:spPr>
          <a:xfrm rot="16200000">
            <a:off x="3772836" y="4758245"/>
            <a:ext cx="484632" cy="914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4" name="Down Arrow 33"/>
          <p:cNvSpPr/>
          <p:nvPr/>
        </p:nvSpPr>
        <p:spPr>
          <a:xfrm>
            <a:off x="5081000" y="3619325"/>
            <a:ext cx="484632" cy="914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3" name="Down Arrow 32"/>
          <p:cNvSpPr/>
          <p:nvPr/>
        </p:nvSpPr>
        <p:spPr>
          <a:xfrm rot="10800000">
            <a:off x="5081000" y="2246918"/>
            <a:ext cx="484632" cy="914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2" name="Down Arrow 31"/>
          <p:cNvSpPr/>
          <p:nvPr/>
        </p:nvSpPr>
        <p:spPr>
          <a:xfrm rot="16200000">
            <a:off x="5834144" y="3015995"/>
            <a:ext cx="484632" cy="914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Down Arrow 12"/>
          <p:cNvSpPr/>
          <p:nvPr/>
        </p:nvSpPr>
        <p:spPr>
          <a:xfrm rot="5400000">
            <a:off x="2237112" y="2929444"/>
            <a:ext cx="484632" cy="914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Down Arrow 8"/>
          <p:cNvSpPr/>
          <p:nvPr/>
        </p:nvSpPr>
        <p:spPr>
          <a:xfrm rot="5400000">
            <a:off x="2235164" y="1100645"/>
            <a:ext cx="484632" cy="914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Down Arrow 9"/>
          <p:cNvSpPr/>
          <p:nvPr/>
        </p:nvSpPr>
        <p:spPr>
          <a:xfrm rot="16200000">
            <a:off x="3775858" y="2929445"/>
            <a:ext cx="484632" cy="914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Down Arrow 7"/>
          <p:cNvSpPr/>
          <p:nvPr/>
        </p:nvSpPr>
        <p:spPr>
          <a:xfrm>
            <a:off x="2988641" y="3620699"/>
            <a:ext cx="484632" cy="914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Down Arrow 5"/>
          <p:cNvSpPr/>
          <p:nvPr/>
        </p:nvSpPr>
        <p:spPr>
          <a:xfrm rot="10800000">
            <a:off x="2978413" y="2239107"/>
            <a:ext cx="484632" cy="914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67" y="2743199"/>
            <a:ext cx="1645920" cy="1286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sp>
        <p:nvSpPr>
          <p:cNvPr id="5" name="Content Placeholder 1">
            <a:hlinkClick r:id="rId2" action="ppaction://hlinkfile"/>
          </p:cNvPr>
          <p:cNvSpPr txBox="1">
            <a:spLocks/>
          </p:cNvSpPr>
          <p:nvPr/>
        </p:nvSpPr>
        <p:spPr>
          <a:xfrm>
            <a:off x="2397767" y="3648634"/>
            <a:ext cx="1656150" cy="389965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600" dirty="0" err="1" smtClean="0"/>
              <a:t>Епитрохоида</a:t>
            </a:r>
            <a:endParaRPr lang="en-GB" sz="1600" dirty="0"/>
          </a:p>
        </p:txBody>
      </p:sp>
      <p:pic>
        <p:nvPicPr>
          <p:cNvPr id="11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769" y="914399"/>
            <a:ext cx="1645920" cy="1286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sp>
        <p:nvSpPr>
          <p:cNvPr id="12" name="Content Placeholder 1">
            <a:hlinkClick r:id="rId4" action="ppaction://hlinkfile"/>
          </p:cNvPr>
          <p:cNvSpPr txBox="1">
            <a:spLocks/>
          </p:cNvSpPr>
          <p:nvPr/>
        </p:nvSpPr>
        <p:spPr>
          <a:xfrm>
            <a:off x="2397767" y="1828800"/>
            <a:ext cx="1656150" cy="389965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600" dirty="0" smtClean="0"/>
              <a:t>Удължена </a:t>
            </a:r>
            <a:r>
              <a:rPr lang="bg-BG" sz="1600" dirty="0" err="1" smtClean="0"/>
              <a:t>епитрохоида</a:t>
            </a:r>
            <a:endParaRPr lang="en-GB" sz="1600" dirty="0"/>
          </a:p>
        </p:txBody>
      </p:sp>
      <p:pic>
        <p:nvPicPr>
          <p:cNvPr id="14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94" y="914399"/>
            <a:ext cx="1645920" cy="1286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sp>
        <p:nvSpPr>
          <p:cNvPr id="15" name="Content Placeholder 1">
            <a:hlinkClick r:id="rId6" action="ppaction://hlinkfile"/>
          </p:cNvPr>
          <p:cNvSpPr txBox="1">
            <a:spLocks/>
          </p:cNvSpPr>
          <p:nvPr/>
        </p:nvSpPr>
        <p:spPr>
          <a:xfrm>
            <a:off x="331694" y="1819834"/>
            <a:ext cx="1656150" cy="389965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600" dirty="0" smtClean="0"/>
              <a:t>Листо на Дюрер</a:t>
            </a:r>
            <a:endParaRPr lang="en-GB" sz="1600" dirty="0"/>
          </a:p>
        </p:txBody>
      </p:sp>
      <p:pic>
        <p:nvPicPr>
          <p:cNvPr id="16" name="Picture 2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584" y="2743198"/>
            <a:ext cx="1645920" cy="1286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sp>
        <p:nvSpPr>
          <p:cNvPr id="17" name="Content Placeholder 1">
            <a:hlinkClick r:id="rId8" action="ppaction://hlinkfile"/>
          </p:cNvPr>
          <p:cNvSpPr txBox="1">
            <a:spLocks/>
          </p:cNvSpPr>
          <p:nvPr/>
        </p:nvSpPr>
        <p:spPr>
          <a:xfrm>
            <a:off x="4500354" y="3648634"/>
            <a:ext cx="1656150" cy="389965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600" dirty="0" err="1" smtClean="0"/>
              <a:t>Епициклоида</a:t>
            </a:r>
            <a:endParaRPr lang="en-GB" sz="1600" dirty="0"/>
          </a:p>
        </p:txBody>
      </p:sp>
      <p:pic>
        <p:nvPicPr>
          <p:cNvPr id="18" name="Picture 2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356" y="914399"/>
            <a:ext cx="1645920" cy="1286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sp>
        <p:nvSpPr>
          <p:cNvPr id="19" name="Content Placeholder 1">
            <a:hlinkClick r:id="rId10" action="ppaction://hlinkfile"/>
          </p:cNvPr>
          <p:cNvSpPr txBox="1">
            <a:spLocks/>
          </p:cNvSpPr>
          <p:nvPr/>
        </p:nvSpPr>
        <p:spPr>
          <a:xfrm>
            <a:off x="4500354" y="1828800"/>
            <a:ext cx="1656150" cy="389965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600" dirty="0" err="1" smtClean="0"/>
              <a:t>Ранункулоида</a:t>
            </a:r>
            <a:endParaRPr lang="en-GB" sz="1600" dirty="0"/>
          </a:p>
        </p:txBody>
      </p:sp>
      <p:pic>
        <p:nvPicPr>
          <p:cNvPr id="20" name="Picture 2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2743198"/>
            <a:ext cx="1645920" cy="1286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sp>
        <p:nvSpPr>
          <p:cNvPr id="21" name="Content Placeholder 1">
            <a:hlinkClick r:id="rId10" action="ppaction://hlinkfile"/>
          </p:cNvPr>
          <p:cNvSpPr txBox="1">
            <a:spLocks/>
          </p:cNvSpPr>
          <p:nvPr/>
        </p:nvSpPr>
        <p:spPr>
          <a:xfrm>
            <a:off x="6557754" y="3648634"/>
            <a:ext cx="1656150" cy="389965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600" dirty="0" err="1" smtClean="0"/>
              <a:t>Нефроида</a:t>
            </a:r>
            <a:endParaRPr lang="en-GB" sz="1600" dirty="0"/>
          </a:p>
        </p:txBody>
      </p:sp>
      <p:pic>
        <p:nvPicPr>
          <p:cNvPr id="22" name="Picture 2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94" y="2743199"/>
            <a:ext cx="1645920" cy="1286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sp>
        <p:nvSpPr>
          <p:cNvPr id="23" name="Content Placeholder 1">
            <a:hlinkClick r:id="rId13" action="ppaction://hlinkfile"/>
          </p:cNvPr>
          <p:cNvSpPr txBox="1">
            <a:spLocks/>
          </p:cNvSpPr>
          <p:nvPr/>
        </p:nvSpPr>
        <p:spPr>
          <a:xfrm>
            <a:off x="331694" y="3648634"/>
            <a:ext cx="1656150" cy="389965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600" dirty="0" smtClean="0"/>
              <a:t>Скъсена </a:t>
            </a:r>
            <a:r>
              <a:rPr lang="bg-BG" sz="1600" dirty="0" err="1" smtClean="0"/>
              <a:t>епитрохоида</a:t>
            </a:r>
            <a:endParaRPr lang="en-GB" sz="1600" dirty="0"/>
          </a:p>
        </p:txBody>
      </p:sp>
      <p:pic>
        <p:nvPicPr>
          <p:cNvPr id="26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7997" y="4571999"/>
            <a:ext cx="1645920" cy="1286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sp>
        <p:nvSpPr>
          <p:cNvPr id="27" name="Content Placeholder 1">
            <a:hlinkClick r:id="rId15" action="ppaction://hlinkfile"/>
          </p:cNvPr>
          <p:cNvSpPr txBox="1">
            <a:spLocks/>
          </p:cNvSpPr>
          <p:nvPr/>
        </p:nvSpPr>
        <p:spPr>
          <a:xfrm>
            <a:off x="2397767" y="5477435"/>
            <a:ext cx="1656150" cy="389965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600" dirty="0" smtClean="0">
                <a:effectLst/>
              </a:rPr>
              <a:t>Охлюв на Паскал</a:t>
            </a:r>
            <a:endParaRPr lang="bg-BG" sz="1600" dirty="0">
              <a:effectLst/>
            </a:endParaRPr>
          </a:p>
        </p:txBody>
      </p:sp>
      <p:pic>
        <p:nvPicPr>
          <p:cNvPr id="28" name="Picture 2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584" y="4571999"/>
            <a:ext cx="1645920" cy="1286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sp>
        <p:nvSpPr>
          <p:cNvPr id="29" name="Content Placeholder 1">
            <a:hlinkClick r:id="rId10" action="ppaction://hlinkfile"/>
          </p:cNvPr>
          <p:cNvSpPr txBox="1">
            <a:spLocks/>
          </p:cNvSpPr>
          <p:nvPr/>
        </p:nvSpPr>
        <p:spPr>
          <a:xfrm>
            <a:off x="4500354" y="5477435"/>
            <a:ext cx="1656150" cy="389965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600" dirty="0" err="1" smtClean="0"/>
              <a:t>Кардиоида</a:t>
            </a:r>
            <a:endParaRPr lang="en-GB" sz="1600" dirty="0"/>
          </a:p>
        </p:txBody>
      </p:sp>
      <p:pic>
        <p:nvPicPr>
          <p:cNvPr id="30" name="Picture 2">
            <a:hlinkClick r:id="rId18" action="ppaction://hlinkfil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571999"/>
            <a:ext cx="1645920" cy="1286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sp>
        <p:nvSpPr>
          <p:cNvPr id="31" name="Content Placeholder 1">
            <a:hlinkClick r:id="rId18" action="ppaction://hlinkfile"/>
          </p:cNvPr>
          <p:cNvSpPr txBox="1">
            <a:spLocks/>
          </p:cNvSpPr>
          <p:nvPr/>
        </p:nvSpPr>
        <p:spPr>
          <a:xfrm>
            <a:off x="304800" y="5477434"/>
            <a:ext cx="1656150" cy="389965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600" dirty="0" smtClean="0"/>
              <a:t>Окръжност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90256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bg-BG" dirty="0" smtClean="0"/>
              <a:t>Конструктивна гъвкавост</a:t>
            </a:r>
            <a:endParaRPr lang="en-US" dirty="0" smtClean="0"/>
          </a:p>
          <a:p>
            <a:pPr lvl="1"/>
            <a:r>
              <a:rPr lang="bg-BG" dirty="0" smtClean="0"/>
              <a:t>Сложни и вградени механизми</a:t>
            </a:r>
          </a:p>
          <a:p>
            <a:pPr lvl="1"/>
            <a:r>
              <a:rPr lang="bg-BG" dirty="0" smtClean="0"/>
              <a:t>Автономност и автоматичност</a:t>
            </a:r>
            <a:endParaRPr lang="en-US" dirty="0" smtClean="0"/>
          </a:p>
          <a:p>
            <a:pPr lvl="1"/>
            <a:r>
              <a:rPr lang="bg-BG" dirty="0" smtClean="0"/>
              <a:t>Контролиране на времето</a:t>
            </a:r>
            <a:endParaRPr lang="bg-BG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89" y="3581400"/>
            <a:ext cx="4940011" cy="277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6115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 flipH="1">
            <a:off x="1447800" y="5195559"/>
            <a:ext cx="2442224" cy="114309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rgbClr val="FFFF00">
                  <a:alpha val="25000"/>
                </a:srgb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73152" rIns="0" bIns="0" rtlCol="0" anchor="t" anchorCtr="0"/>
          <a:lstStyle/>
          <a:p>
            <a:pPr algn="ctr"/>
            <a: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ПО-БАВНО</a:t>
            </a:r>
            <a:endParaRPr lang="bg-BG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08" y="3315707"/>
            <a:ext cx="822960" cy="643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pic>
        <p:nvPicPr>
          <p:cNvPr id="10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90" y="4380632"/>
            <a:ext cx="820273" cy="6413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cxnSp>
        <p:nvCxnSpPr>
          <p:cNvPr id="38" name="Straight Connector 37"/>
          <p:cNvCxnSpPr/>
          <p:nvPr/>
        </p:nvCxnSpPr>
        <p:spPr>
          <a:xfrm>
            <a:off x="1752600" y="3151541"/>
            <a:ext cx="0" cy="329184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bg-BG" dirty="0" smtClean="0"/>
              <a:t>Скорост на симулациите</a:t>
            </a:r>
            <a:endParaRPr lang="en-US" dirty="0" smtClean="0"/>
          </a:p>
          <a:p>
            <a:pPr lvl="1"/>
            <a:r>
              <a:rPr lang="bg-BG" dirty="0" smtClean="0"/>
              <a:t>По-голяма от </a:t>
            </a:r>
            <a:r>
              <a:rPr lang="bg-BG" smtClean="0"/>
              <a:t>(засега</a:t>
            </a:r>
            <a:r>
              <a:rPr lang="bg-BG" dirty="0" smtClean="0"/>
              <a:t>) нужното</a:t>
            </a:r>
            <a:endParaRPr lang="en-US" dirty="0" smtClean="0"/>
          </a:p>
          <a:p>
            <a:pPr lvl="1"/>
            <a:r>
              <a:rPr lang="bg-BG" dirty="0" smtClean="0"/>
              <a:t>С усмивка на архаичен лаптоп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1461248" y="3166781"/>
            <a:ext cx="2729754" cy="914400"/>
          </a:xfrm>
          <a:prstGeom prst="round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95400" y="2861981"/>
            <a:ext cx="0" cy="3585884"/>
          </a:xfrm>
          <a:prstGeom prst="straightConnector1">
            <a:avLst/>
          </a:prstGeom>
          <a:ln w="7620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">
            <a:hlinkClick r:id="rId6" action="ppaction://hlinkfile"/>
          </p:cNvPr>
          <p:cNvSpPr txBox="1">
            <a:spLocks/>
          </p:cNvSpPr>
          <p:nvPr/>
        </p:nvSpPr>
        <p:spPr>
          <a:xfrm>
            <a:off x="1447800" y="6506135"/>
            <a:ext cx="627528" cy="266700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000" dirty="0" smtClean="0">
                <a:solidFill>
                  <a:srgbClr val="FF0000"/>
                </a:solidFill>
                <a:effectLst>
                  <a:outerShdw blurRad="38100" algn="ctr" rotWithShape="0">
                    <a:srgbClr val="FF0000">
                      <a:alpha val="60000"/>
                    </a:srgbClr>
                  </a:outerShdw>
                </a:effectLst>
              </a:rPr>
              <a:t>24</a:t>
            </a:r>
            <a:endParaRPr lang="en-GB" sz="2000" dirty="0">
              <a:solidFill>
                <a:srgbClr val="FF0000"/>
              </a:solidFill>
              <a:effectLst>
                <a:outerShdw blurRad="38100" algn="ctr" rotWithShape="0">
                  <a:srgbClr val="FF0000">
                    <a:alpha val="60000"/>
                  </a:srgbClr>
                </a:outerShdw>
              </a:effectLst>
            </a:endParaRPr>
          </a:p>
        </p:txBody>
      </p:sp>
      <p:sp>
        <p:nvSpPr>
          <p:cNvPr id="23" name="Content Placeholder 1">
            <a:hlinkClick r:id="rId6" action="ppaction://hlinkfile"/>
          </p:cNvPr>
          <p:cNvSpPr txBox="1">
            <a:spLocks/>
          </p:cNvSpPr>
          <p:nvPr/>
        </p:nvSpPr>
        <p:spPr>
          <a:xfrm>
            <a:off x="2801472" y="6515100"/>
            <a:ext cx="627528" cy="266700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 smtClean="0"/>
              <a:t>100</a:t>
            </a:r>
            <a:endParaRPr lang="en-GB" sz="2000" dirty="0"/>
          </a:p>
        </p:txBody>
      </p:sp>
      <p:sp>
        <p:nvSpPr>
          <p:cNvPr id="24" name="Content Placeholder 1">
            <a:hlinkClick r:id="rId6" action="ppaction://hlinkfile"/>
          </p:cNvPr>
          <p:cNvSpPr txBox="1">
            <a:spLocks/>
          </p:cNvSpPr>
          <p:nvPr/>
        </p:nvSpPr>
        <p:spPr>
          <a:xfrm>
            <a:off x="4648199" y="6506135"/>
            <a:ext cx="627528" cy="266700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 smtClean="0"/>
              <a:t>200</a:t>
            </a:r>
            <a:endParaRPr lang="en-GB" sz="2000" dirty="0"/>
          </a:p>
        </p:txBody>
      </p:sp>
      <p:sp>
        <p:nvSpPr>
          <p:cNvPr id="25" name="Content Placeholder 1">
            <a:hlinkClick r:id="rId6" action="ppaction://hlinkfile"/>
          </p:cNvPr>
          <p:cNvSpPr txBox="1">
            <a:spLocks/>
          </p:cNvSpPr>
          <p:nvPr/>
        </p:nvSpPr>
        <p:spPr>
          <a:xfrm>
            <a:off x="6459072" y="6506135"/>
            <a:ext cx="627528" cy="266700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 smtClean="0"/>
              <a:t>300</a:t>
            </a:r>
            <a:endParaRPr lang="en-GB" sz="2000" dirty="0"/>
          </a:p>
        </p:txBody>
      </p:sp>
      <p:sp>
        <p:nvSpPr>
          <p:cNvPr id="31" name="Content Placeholder 1">
            <a:hlinkClick r:id="rId6" action="ppaction://hlinkfile"/>
          </p:cNvPr>
          <p:cNvSpPr txBox="1">
            <a:spLocks/>
          </p:cNvSpPr>
          <p:nvPr/>
        </p:nvSpPr>
        <p:spPr>
          <a:xfrm>
            <a:off x="7534836" y="6310031"/>
            <a:ext cx="627528" cy="266700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0" dirty="0" smtClean="0"/>
              <a:t>FPS</a:t>
            </a:r>
            <a:endParaRPr lang="en-GB" sz="2000" b="0" dirty="0"/>
          </a:p>
        </p:txBody>
      </p:sp>
      <p:sp>
        <p:nvSpPr>
          <p:cNvPr id="43" name="Content Placeholder 1">
            <a:hlinkClick r:id="rId6" action="ppaction://hlinkfile"/>
          </p:cNvPr>
          <p:cNvSpPr txBox="1">
            <a:spLocks/>
          </p:cNvSpPr>
          <p:nvPr/>
        </p:nvSpPr>
        <p:spPr>
          <a:xfrm>
            <a:off x="1461248" y="3166781"/>
            <a:ext cx="2729753" cy="9144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800" spc="-100" dirty="0" smtClean="0"/>
              <a:t>Екстремен случай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b="0" dirty="0" smtClean="0"/>
              <a:t>20+ </a:t>
            </a:r>
            <a:r>
              <a:rPr lang="bg-BG" sz="2000" b="0" dirty="0" err="1" smtClean="0"/>
              <a:t>лемнискати</a:t>
            </a:r>
            <a:endParaRPr lang="en-GB" sz="2000" b="0" dirty="0"/>
          </a:p>
        </p:txBody>
      </p:sp>
      <p:sp>
        <p:nvSpPr>
          <p:cNvPr id="46" name="Rounded Rectangle 45"/>
          <p:cNvSpPr/>
          <p:nvPr/>
        </p:nvSpPr>
        <p:spPr>
          <a:xfrm>
            <a:off x="2514600" y="4233581"/>
            <a:ext cx="2362200" cy="914400"/>
          </a:xfrm>
          <a:prstGeom prst="round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7" name="Rounded Rectangle 46"/>
          <p:cNvSpPr/>
          <p:nvPr/>
        </p:nvSpPr>
        <p:spPr>
          <a:xfrm>
            <a:off x="3886200" y="5300381"/>
            <a:ext cx="3200400" cy="914400"/>
          </a:xfrm>
          <a:prstGeom prst="round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6443381"/>
            <a:ext cx="6324600" cy="2"/>
          </a:xfrm>
          <a:prstGeom prst="straightConnector1">
            <a:avLst/>
          </a:prstGeom>
          <a:ln w="762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1">
            <a:hlinkClick r:id="rId6" action="ppaction://hlinkfile"/>
          </p:cNvPr>
          <p:cNvSpPr txBox="1">
            <a:spLocks/>
          </p:cNvSpPr>
          <p:nvPr/>
        </p:nvSpPr>
        <p:spPr>
          <a:xfrm>
            <a:off x="2514600" y="4217893"/>
            <a:ext cx="2362200" cy="91103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800" dirty="0" err="1" smtClean="0"/>
              <a:t>Свръхслучай</a:t>
            </a:r>
            <a:endParaRPr lang="en-GB" sz="2800" dirty="0" smtClean="0"/>
          </a:p>
          <a:p>
            <a:pPr marL="0" indent="0" algn="ctr">
              <a:buNone/>
            </a:pPr>
            <a:r>
              <a:rPr lang="en-GB" sz="2000" b="0" dirty="0" smtClean="0"/>
              <a:t>5+ </a:t>
            </a:r>
            <a:r>
              <a:rPr lang="bg-BG" sz="2000" b="0" dirty="0" err="1" smtClean="0"/>
              <a:t>хипоциклоиди</a:t>
            </a:r>
            <a:endParaRPr lang="en-GB" sz="2000" b="0" dirty="0"/>
          </a:p>
        </p:txBody>
      </p:sp>
      <p:sp>
        <p:nvSpPr>
          <p:cNvPr id="45" name="Content Placeholder 1">
            <a:hlinkClick r:id="rId6" action="ppaction://hlinkfile"/>
          </p:cNvPr>
          <p:cNvSpPr txBox="1">
            <a:spLocks/>
          </p:cNvSpPr>
          <p:nvPr/>
        </p:nvSpPr>
        <p:spPr>
          <a:xfrm>
            <a:off x="3904126" y="5319430"/>
            <a:ext cx="3182473" cy="895351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4000" b="1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lang="en-US" sz="32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en-US" sz="2800" b="0" kern="1200" dirty="0" smtClean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en-US" sz="2400" b="0" kern="1200" baseline="0" dirty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800" dirty="0" smtClean="0"/>
              <a:t>Стандартен случай</a:t>
            </a:r>
            <a:endParaRPr lang="en-GB" sz="2800" dirty="0" smtClean="0"/>
          </a:p>
          <a:p>
            <a:pPr marL="0" indent="0" algn="ctr">
              <a:buNone/>
            </a:pPr>
            <a:r>
              <a:rPr lang="en-GB" sz="2000" b="0" dirty="0" smtClean="0"/>
              <a:t>1 </a:t>
            </a:r>
            <a:r>
              <a:rPr lang="bg-BG" sz="2000" b="0" dirty="0" smtClean="0"/>
              <a:t>механизъм</a:t>
            </a:r>
            <a:endParaRPr lang="en-GB" sz="2000" b="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752600" y="3166781"/>
            <a:ext cx="0" cy="3291840"/>
          </a:xfrm>
          <a:prstGeom prst="line">
            <a:avLst/>
          </a:prstGeom>
          <a:ln>
            <a:solidFill>
              <a:srgbClr val="FF0000">
                <a:alpha val="2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>
            <a:off x="5540850" y="3052435"/>
            <a:ext cx="2307750" cy="114309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rgbClr val="FFFF00">
                  <a:alpha val="25000"/>
                </a:srgb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3152" bIns="0" rtlCol="0" anchor="t" anchorCtr="0"/>
          <a:lstStyle/>
          <a:p>
            <a:pPr algn="ctr"/>
            <a: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ПО-БЪРЗО</a:t>
            </a:r>
            <a:endParaRPr lang="bg-BG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92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Бъдещето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5257800"/>
          </a:xfrm>
        </p:spPr>
        <p:txBody>
          <a:bodyPr>
            <a:normAutofit/>
          </a:bodyPr>
          <a:lstStyle/>
          <a:p>
            <a:r>
              <a:rPr lang="bg-BG" dirty="0" smtClean="0"/>
              <a:t>Образователно</a:t>
            </a:r>
            <a:endParaRPr lang="en-US" dirty="0"/>
          </a:p>
          <a:p>
            <a:pPr lvl="1"/>
            <a:r>
              <a:rPr lang="bg-BG" dirty="0" smtClean="0"/>
              <a:t>Използване в реална среда</a:t>
            </a:r>
            <a:endParaRPr lang="en-US" dirty="0"/>
          </a:p>
          <a:p>
            <a:pPr lvl="1"/>
            <a:r>
              <a:rPr lang="bg-BG" dirty="0" smtClean="0"/>
              <a:t>Анализ</a:t>
            </a:r>
            <a:r>
              <a:rPr lang="en-US" dirty="0" smtClean="0"/>
              <a:t> (</a:t>
            </a:r>
            <a:r>
              <a:rPr lang="bg-BG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Нац</a:t>
            </a:r>
            <a:r>
              <a:rPr lang="bg-BG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. семинар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 2014</a:t>
            </a:r>
            <a:r>
              <a:rPr lang="en-US" dirty="0" smtClean="0"/>
              <a:t>)</a:t>
            </a:r>
            <a:endParaRPr lang="bg-BG" dirty="0"/>
          </a:p>
          <a:p>
            <a:pPr lvl="1"/>
            <a:endParaRPr lang="en-US" sz="2000" dirty="0" smtClean="0"/>
          </a:p>
          <a:p>
            <a:r>
              <a:rPr lang="bg-BG" dirty="0" smtClean="0"/>
              <a:t>Технологично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bg-BG" dirty="0" err="1" smtClean="0"/>
              <a:t>стерео</a:t>
            </a:r>
            <a:r>
              <a:rPr lang="bg-BG" dirty="0" smtClean="0"/>
              <a:t> изобразяване</a:t>
            </a:r>
            <a:endParaRPr lang="en-US" dirty="0"/>
          </a:p>
          <a:p>
            <a:pPr lvl="1"/>
            <a:r>
              <a:rPr lang="en-US" dirty="0"/>
              <a:t>HTML5 </a:t>
            </a:r>
            <a:r>
              <a:rPr lang="bg-BG" dirty="0" smtClean="0"/>
              <a:t>и</a:t>
            </a:r>
            <a:r>
              <a:rPr lang="en-US" dirty="0" smtClean="0"/>
              <a:t> </a:t>
            </a:r>
            <a:r>
              <a:rPr lang="en-US" dirty="0" err="1"/>
              <a:t>WebGL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27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001000" cy="5715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bg-BG" dirty="0" smtClean="0"/>
              <a:t>Проектно</a:t>
            </a:r>
          </a:p>
          <a:p>
            <a:pPr lvl="1"/>
            <a:r>
              <a:rPr lang="bg-BG" dirty="0" smtClean="0"/>
              <a:t>Проект </a:t>
            </a:r>
            <a:r>
              <a:rPr lang="bg-BG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ФМИ3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D</a:t>
            </a:r>
          </a:p>
          <a:p>
            <a:pPr lvl="1"/>
            <a:r>
              <a:rPr lang="bg-BG" dirty="0" smtClean="0"/>
              <a:t>Проект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IBL/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PBL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 в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обучението</a:t>
            </a: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lvl="1"/>
            <a:r>
              <a:rPr lang="bg-BG" dirty="0"/>
              <a:t>Проект </a:t>
            </a:r>
            <a:r>
              <a:rPr lang="bg-BG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Геом</a:t>
            </a:r>
            <a:r>
              <a:rPr lang="en-GB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/>
              </a:rPr>
              <a:t>è</a:t>
            </a:r>
            <a:r>
              <a:rPr lang="bg-BG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тро</a:t>
            </a:r>
            <a:endParaRPr lang="bg-B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411480" lvl="1" indent="0">
              <a:buNone/>
            </a:pPr>
            <a:endParaRPr lang="bg-B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42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ФМИ</a:t>
            </a:r>
            <a:r>
              <a:rPr lang="en-US" dirty="0" smtClean="0"/>
              <a:t>3D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5257800"/>
          </a:xfrm>
        </p:spPr>
        <p:txBody>
          <a:bodyPr/>
          <a:lstStyle/>
          <a:p>
            <a:r>
              <a:rPr lang="bg-BG" dirty="0" smtClean="0"/>
              <a:t>Основи на Компютърната Графика</a:t>
            </a:r>
          </a:p>
          <a:p>
            <a:pPr lvl="1"/>
            <a:r>
              <a:rPr lang="bg-BG" dirty="0" smtClean="0"/>
              <a:t>Над 300 приложения</a:t>
            </a:r>
          </a:p>
          <a:p>
            <a:pPr lvl="1"/>
            <a:r>
              <a:rPr lang="bg-BG" dirty="0" err="1" smtClean="0"/>
              <a:t>Стерео</a:t>
            </a:r>
            <a:r>
              <a:rPr lang="bg-BG" dirty="0" smtClean="0"/>
              <a:t> 3</a:t>
            </a:r>
            <a:r>
              <a:rPr lang="en-US" dirty="0" smtClean="0"/>
              <a:t>D, </a:t>
            </a:r>
            <a:r>
              <a:rPr lang="bg-BG" dirty="0" smtClean="0"/>
              <a:t>интерактивни</a:t>
            </a:r>
            <a:endParaRPr lang="bg-BG" dirty="0"/>
          </a:p>
        </p:txBody>
      </p:sp>
      <p:pic>
        <p:nvPicPr>
          <p:cNvPr id="1026" name="Picture 2" descr="D:\Pavel\Papers\OMI IMI 2013\Presentation\FMI3D\models 07xxx\07422 HSV cylinder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2066"/>
            <a:ext cx="2743200" cy="1772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pic>
        <p:nvPicPr>
          <p:cNvPr id="7" name="Picture 6" descr="D:\Pavel\Papers\OMI IMI 2013\Presentation\FMI3D\models 09xxx\09531 Smooth torus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76" y="4138961"/>
            <a:ext cx="2743200" cy="1772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688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 descr="D:\Pavel\Papers\OMI IMI 2013\Presentation\FMI3D\models 15xxx\15181 Platonic solid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29" y="381000"/>
            <a:ext cx="2743200" cy="1772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pic>
        <p:nvPicPr>
          <p:cNvPr id="2051" name="Picture 3" descr="D:\Pavel\Papers\OMI IMI 2013\Presentation\FMI3D\models 20xxx\20481 Perspective cube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9081"/>
            <a:ext cx="2743200" cy="1772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pic>
        <p:nvPicPr>
          <p:cNvPr id="2052" name="Picture 4" descr="D:\Pavel\Papers\OMI IMI 2013\Presentation\FMI3D\models 22xxx\22261 Fern leaf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87" y="4648200"/>
            <a:ext cx="2743200" cy="1772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pic>
        <p:nvPicPr>
          <p:cNvPr id="2053" name="Picture 5" descr="D:\Pavel\Papers\OMI IMI 2013\Presentation\FMI3D\models 22xxx\22232 Fractal mountain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29" y="2519080"/>
            <a:ext cx="2743200" cy="1772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pic>
        <p:nvPicPr>
          <p:cNvPr id="2054" name="Picture 6" descr="D:\Pavel\Papers\OMI IMI 2013\Presentation\FMI3D\models 26xxx\26262 Hand.jp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48200"/>
            <a:ext cx="2743200" cy="1772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pic>
        <p:nvPicPr>
          <p:cNvPr id="9" name="Picture 4" descr="D:\Pavel\Papers\OMI IMI 2013\Presentation\FMI3D\models 09xxx\09451 Butterfly.jpg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2743200" cy="1772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8141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IBL/PBL</a:t>
            </a:r>
            <a:r>
              <a:rPr lang="ru-RU" smtClean="0"/>
              <a:t> в обучението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err="1" smtClean="0"/>
              <a:t>Основна</a:t>
            </a:r>
            <a:r>
              <a:rPr lang="ru-RU" dirty="0" smtClean="0"/>
              <a:t> цел</a:t>
            </a:r>
          </a:p>
          <a:p>
            <a:pPr lvl="1"/>
            <a:r>
              <a:rPr lang="ru-RU" dirty="0" err="1" smtClean="0"/>
              <a:t>Ролята</a:t>
            </a:r>
            <a:r>
              <a:rPr lang="ru-RU" dirty="0" smtClean="0"/>
              <a:t> на </a:t>
            </a:r>
            <a:r>
              <a:rPr lang="ru-RU" dirty="0" err="1" smtClean="0"/>
              <a:t>технологични</a:t>
            </a:r>
            <a:r>
              <a:rPr lang="ru-RU" dirty="0" smtClean="0"/>
              <a:t> средства</a:t>
            </a:r>
          </a:p>
          <a:p>
            <a:pPr lvl="1"/>
            <a:r>
              <a:rPr lang="ru-RU" dirty="0" err="1" smtClean="0"/>
              <a:t>Изследователски</a:t>
            </a:r>
            <a:r>
              <a:rPr lang="ru-RU" dirty="0" smtClean="0"/>
              <a:t>/</a:t>
            </a:r>
            <a:r>
              <a:rPr lang="ru-RU" dirty="0" err="1" smtClean="0"/>
              <a:t>проектен</a:t>
            </a:r>
            <a:r>
              <a:rPr lang="ru-RU" dirty="0" smtClean="0"/>
              <a:t> подход</a:t>
            </a:r>
          </a:p>
          <a:p>
            <a:pPr lvl="1"/>
            <a:r>
              <a:rPr lang="ru-RU" dirty="0" smtClean="0"/>
              <a:t>Обучение по </a:t>
            </a:r>
            <a:r>
              <a:rPr lang="ru-RU" dirty="0" err="1" smtClean="0"/>
              <a:t>природни</a:t>
            </a:r>
            <a:r>
              <a:rPr lang="ru-RU" dirty="0" smtClean="0"/>
              <a:t> </a:t>
            </a:r>
            <a:r>
              <a:rPr lang="ru-RU" dirty="0" err="1" smtClean="0"/>
              <a:t>дисциплини</a:t>
            </a:r>
            <a:endParaRPr lang="bg-BG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2743200" cy="172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86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3760708" y="4162358"/>
            <a:ext cx="4142688" cy="0"/>
          </a:xfrm>
          <a:prstGeom prst="line">
            <a:avLst/>
          </a:prstGeom>
          <a:noFill/>
          <a:ln w="381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Freeform 32"/>
          <p:cNvSpPr/>
          <p:nvPr/>
        </p:nvSpPr>
        <p:spPr>
          <a:xfrm>
            <a:off x="642992" y="2904168"/>
            <a:ext cx="7126941" cy="833718"/>
          </a:xfrm>
          <a:custGeom>
            <a:avLst/>
            <a:gdLst>
              <a:gd name="connsiteX0" fmla="*/ 0 w 7126941"/>
              <a:gd name="connsiteY0" fmla="*/ 806824 h 833718"/>
              <a:gd name="connsiteX1" fmla="*/ 4558553 w 7126941"/>
              <a:gd name="connsiteY1" fmla="*/ 833718 h 833718"/>
              <a:gd name="connsiteX2" fmla="*/ 5903259 w 7126941"/>
              <a:gd name="connsiteY2" fmla="*/ 0 h 833718"/>
              <a:gd name="connsiteX3" fmla="*/ 7126941 w 7126941"/>
              <a:gd name="connsiteY3" fmla="*/ 0 h 833718"/>
              <a:gd name="connsiteX4" fmla="*/ 7126941 w 7126941"/>
              <a:gd name="connsiteY4" fmla="*/ 0 h 833718"/>
              <a:gd name="connsiteX5" fmla="*/ 7126941 w 7126941"/>
              <a:gd name="connsiteY5" fmla="*/ 0 h 8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6941" h="833718">
                <a:moveTo>
                  <a:pt x="0" y="806824"/>
                </a:moveTo>
                <a:lnTo>
                  <a:pt x="4558553" y="833718"/>
                </a:lnTo>
                <a:lnTo>
                  <a:pt x="5903259" y="0"/>
                </a:lnTo>
                <a:lnTo>
                  <a:pt x="7126941" y="0"/>
                </a:lnTo>
                <a:lnTo>
                  <a:pt x="7126941" y="0"/>
                </a:lnTo>
                <a:lnTo>
                  <a:pt x="7126941" y="0"/>
                </a:lnTo>
              </a:path>
            </a:pathLst>
          </a:custGeom>
          <a:noFill/>
          <a:ln w="381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0" name="Freeform 29"/>
          <p:cNvSpPr/>
          <p:nvPr/>
        </p:nvSpPr>
        <p:spPr>
          <a:xfrm>
            <a:off x="2269199" y="1291088"/>
            <a:ext cx="4361460" cy="3698553"/>
          </a:xfrm>
          <a:custGeom>
            <a:avLst/>
            <a:gdLst>
              <a:gd name="connsiteX0" fmla="*/ 0 w 4612341"/>
              <a:gd name="connsiteY0" fmla="*/ 3590365 h 3590365"/>
              <a:gd name="connsiteX1" fmla="*/ 1667435 w 4612341"/>
              <a:gd name="connsiteY1" fmla="*/ 3576918 h 3590365"/>
              <a:gd name="connsiteX2" fmla="*/ 1734670 w 4612341"/>
              <a:gd name="connsiteY2" fmla="*/ 887506 h 3590365"/>
              <a:gd name="connsiteX3" fmla="*/ 3388658 w 4612341"/>
              <a:gd name="connsiteY3" fmla="*/ 806824 h 3590365"/>
              <a:gd name="connsiteX4" fmla="*/ 4612341 w 4612341"/>
              <a:gd name="connsiteY4" fmla="*/ 0 h 3590365"/>
              <a:gd name="connsiteX5" fmla="*/ 4612341 w 4612341"/>
              <a:gd name="connsiteY5" fmla="*/ 0 h 3590365"/>
              <a:gd name="connsiteX6" fmla="*/ 4612341 w 4612341"/>
              <a:gd name="connsiteY6" fmla="*/ 0 h 3590365"/>
              <a:gd name="connsiteX0" fmla="*/ 0 w 4612341"/>
              <a:gd name="connsiteY0" fmla="*/ 3590365 h 3590365"/>
              <a:gd name="connsiteX1" fmla="*/ 1013327 w 4612341"/>
              <a:gd name="connsiteY1" fmla="*/ 3588661 h 3590365"/>
              <a:gd name="connsiteX2" fmla="*/ 1667435 w 4612341"/>
              <a:gd name="connsiteY2" fmla="*/ 3576918 h 3590365"/>
              <a:gd name="connsiteX3" fmla="*/ 1734670 w 4612341"/>
              <a:gd name="connsiteY3" fmla="*/ 887506 h 3590365"/>
              <a:gd name="connsiteX4" fmla="*/ 3388658 w 4612341"/>
              <a:gd name="connsiteY4" fmla="*/ 806824 h 3590365"/>
              <a:gd name="connsiteX5" fmla="*/ 4612341 w 4612341"/>
              <a:gd name="connsiteY5" fmla="*/ 0 h 3590365"/>
              <a:gd name="connsiteX6" fmla="*/ 4612341 w 4612341"/>
              <a:gd name="connsiteY6" fmla="*/ 0 h 3590365"/>
              <a:gd name="connsiteX7" fmla="*/ 4612341 w 4612341"/>
              <a:gd name="connsiteY7" fmla="*/ 0 h 3590365"/>
              <a:gd name="connsiteX0" fmla="*/ 0 w 4612341"/>
              <a:gd name="connsiteY0" fmla="*/ 3590365 h 3590365"/>
              <a:gd name="connsiteX1" fmla="*/ 1013327 w 4612341"/>
              <a:gd name="connsiteY1" fmla="*/ 3588661 h 3590365"/>
              <a:gd name="connsiteX2" fmla="*/ 1757587 w 4612341"/>
              <a:gd name="connsiteY2" fmla="*/ 3158354 h 3590365"/>
              <a:gd name="connsiteX3" fmla="*/ 1734670 w 4612341"/>
              <a:gd name="connsiteY3" fmla="*/ 887506 h 3590365"/>
              <a:gd name="connsiteX4" fmla="*/ 3388658 w 4612341"/>
              <a:gd name="connsiteY4" fmla="*/ 806824 h 3590365"/>
              <a:gd name="connsiteX5" fmla="*/ 4612341 w 4612341"/>
              <a:gd name="connsiteY5" fmla="*/ 0 h 3590365"/>
              <a:gd name="connsiteX6" fmla="*/ 4612341 w 4612341"/>
              <a:gd name="connsiteY6" fmla="*/ 0 h 3590365"/>
              <a:gd name="connsiteX7" fmla="*/ 4612341 w 4612341"/>
              <a:gd name="connsiteY7" fmla="*/ 0 h 3590365"/>
              <a:gd name="connsiteX0" fmla="*/ 0 w 4612341"/>
              <a:gd name="connsiteY0" fmla="*/ 3590365 h 3590365"/>
              <a:gd name="connsiteX1" fmla="*/ 1013327 w 4612341"/>
              <a:gd name="connsiteY1" fmla="*/ 3588661 h 3590365"/>
              <a:gd name="connsiteX2" fmla="*/ 1712511 w 4612341"/>
              <a:gd name="connsiteY2" fmla="*/ 3158354 h 3590365"/>
              <a:gd name="connsiteX3" fmla="*/ 1734670 w 4612341"/>
              <a:gd name="connsiteY3" fmla="*/ 887506 h 3590365"/>
              <a:gd name="connsiteX4" fmla="*/ 3388658 w 4612341"/>
              <a:gd name="connsiteY4" fmla="*/ 806824 h 3590365"/>
              <a:gd name="connsiteX5" fmla="*/ 4612341 w 4612341"/>
              <a:gd name="connsiteY5" fmla="*/ 0 h 3590365"/>
              <a:gd name="connsiteX6" fmla="*/ 4612341 w 4612341"/>
              <a:gd name="connsiteY6" fmla="*/ 0 h 3590365"/>
              <a:gd name="connsiteX7" fmla="*/ 4612341 w 4612341"/>
              <a:gd name="connsiteY7" fmla="*/ 0 h 3590365"/>
              <a:gd name="connsiteX0" fmla="*/ 0 w 4612341"/>
              <a:gd name="connsiteY0" fmla="*/ 3590365 h 3743207"/>
              <a:gd name="connsiteX1" fmla="*/ 253474 w 4612341"/>
              <a:gd name="connsiteY1" fmla="*/ 3743207 h 3743207"/>
              <a:gd name="connsiteX2" fmla="*/ 1712511 w 4612341"/>
              <a:gd name="connsiteY2" fmla="*/ 3158354 h 3743207"/>
              <a:gd name="connsiteX3" fmla="*/ 1734670 w 4612341"/>
              <a:gd name="connsiteY3" fmla="*/ 887506 h 3743207"/>
              <a:gd name="connsiteX4" fmla="*/ 3388658 w 4612341"/>
              <a:gd name="connsiteY4" fmla="*/ 806824 h 3743207"/>
              <a:gd name="connsiteX5" fmla="*/ 4612341 w 4612341"/>
              <a:gd name="connsiteY5" fmla="*/ 0 h 3743207"/>
              <a:gd name="connsiteX6" fmla="*/ 4612341 w 4612341"/>
              <a:gd name="connsiteY6" fmla="*/ 0 h 3743207"/>
              <a:gd name="connsiteX7" fmla="*/ 4612341 w 4612341"/>
              <a:gd name="connsiteY7" fmla="*/ 0 h 3743207"/>
              <a:gd name="connsiteX0" fmla="*/ 0 w 4612341"/>
              <a:gd name="connsiteY0" fmla="*/ 3590365 h 3590365"/>
              <a:gd name="connsiteX1" fmla="*/ 1712511 w 4612341"/>
              <a:gd name="connsiteY1" fmla="*/ 3158354 h 3590365"/>
              <a:gd name="connsiteX2" fmla="*/ 1734670 w 4612341"/>
              <a:gd name="connsiteY2" fmla="*/ 887506 h 3590365"/>
              <a:gd name="connsiteX3" fmla="*/ 3388658 w 4612341"/>
              <a:gd name="connsiteY3" fmla="*/ 806824 h 3590365"/>
              <a:gd name="connsiteX4" fmla="*/ 4612341 w 4612341"/>
              <a:gd name="connsiteY4" fmla="*/ 0 h 3590365"/>
              <a:gd name="connsiteX5" fmla="*/ 4612341 w 4612341"/>
              <a:gd name="connsiteY5" fmla="*/ 0 h 3590365"/>
              <a:gd name="connsiteX6" fmla="*/ 4612341 w 4612341"/>
              <a:gd name="connsiteY6" fmla="*/ 0 h 3590365"/>
              <a:gd name="connsiteX0" fmla="*/ 0 w 4039231"/>
              <a:gd name="connsiteY0" fmla="*/ 3905897 h 3905897"/>
              <a:gd name="connsiteX1" fmla="*/ 1139401 w 4039231"/>
              <a:gd name="connsiteY1" fmla="*/ 3158354 h 3905897"/>
              <a:gd name="connsiteX2" fmla="*/ 1161560 w 4039231"/>
              <a:gd name="connsiteY2" fmla="*/ 887506 h 3905897"/>
              <a:gd name="connsiteX3" fmla="*/ 2815548 w 4039231"/>
              <a:gd name="connsiteY3" fmla="*/ 806824 h 3905897"/>
              <a:gd name="connsiteX4" fmla="*/ 4039231 w 4039231"/>
              <a:gd name="connsiteY4" fmla="*/ 0 h 3905897"/>
              <a:gd name="connsiteX5" fmla="*/ 4039231 w 4039231"/>
              <a:gd name="connsiteY5" fmla="*/ 0 h 3905897"/>
              <a:gd name="connsiteX6" fmla="*/ 4039231 w 4039231"/>
              <a:gd name="connsiteY6" fmla="*/ 0 h 3905897"/>
              <a:gd name="connsiteX0" fmla="*/ 0 w 4039231"/>
              <a:gd name="connsiteY0" fmla="*/ 3905897 h 3905897"/>
              <a:gd name="connsiteX1" fmla="*/ 1139401 w 4039231"/>
              <a:gd name="connsiteY1" fmla="*/ 3158354 h 3905897"/>
              <a:gd name="connsiteX2" fmla="*/ 1135802 w 4039231"/>
              <a:gd name="connsiteY2" fmla="*/ 1100007 h 3905897"/>
              <a:gd name="connsiteX3" fmla="*/ 2815548 w 4039231"/>
              <a:gd name="connsiteY3" fmla="*/ 806824 h 3905897"/>
              <a:gd name="connsiteX4" fmla="*/ 4039231 w 4039231"/>
              <a:gd name="connsiteY4" fmla="*/ 0 h 3905897"/>
              <a:gd name="connsiteX5" fmla="*/ 4039231 w 4039231"/>
              <a:gd name="connsiteY5" fmla="*/ 0 h 3905897"/>
              <a:gd name="connsiteX6" fmla="*/ 4039231 w 4039231"/>
              <a:gd name="connsiteY6" fmla="*/ 0 h 3905897"/>
              <a:gd name="connsiteX0" fmla="*/ 0 w 4039231"/>
              <a:gd name="connsiteY0" fmla="*/ 3905897 h 3905897"/>
              <a:gd name="connsiteX1" fmla="*/ 1139401 w 4039231"/>
              <a:gd name="connsiteY1" fmla="*/ 3158354 h 3905897"/>
              <a:gd name="connsiteX2" fmla="*/ 1135802 w 4039231"/>
              <a:gd name="connsiteY2" fmla="*/ 1100007 h 3905897"/>
              <a:gd name="connsiteX3" fmla="*/ 2789790 w 4039231"/>
              <a:gd name="connsiteY3" fmla="*/ 1090159 h 3905897"/>
              <a:gd name="connsiteX4" fmla="*/ 4039231 w 4039231"/>
              <a:gd name="connsiteY4" fmla="*/ 0 h 3905897"/>
              <a:gd name="connsiteX5" fmla="*/ 4039231 w 4039231"/>
              <a:gd name="connsiteY5" fmla="*/ 0 h 3905897"/>
              <a:gd name="connsiteX6" fmla="*/ 4039231 w 4039231"/>
              <a:gd name="connsiteY6" fmla="*/ 0 h 3905897"/>
              <a:gd name="connsiteX0" fmla="*/ 0 w 4039231"/>
              <a:gd name="connsiteY0" fmla="*/ 3905897 h 3905897"/>
              <a:gd name="connsiteX1" fmla="*/ 1139401 w 4039231"/>
              <a:gd name="connsiteY1" fmla="*/ 3158354 h 3905897"/>
              <a:gd name="connsiteX2" fmla="*/ 1135802 w 4039231"/>
              <a:gd name="connsiteY2" fmla="*/ 1042052 h 3905897"/>
              <a:gd name="connsiteX3" fmla="*/ 2789790 w 4039231"/>
              <a:gd name="connsiteY3" fmla="*/ 1090159 h 3905897"/>
              <a:gd name="connsiteX4" fmla="*/ 4039231 w 4039231"/>
              <a:gd name="connsiteY4" fmla="*/ 0 h 3905897"/>
              <a:gd name="connsiteX5" fmla="*/ 4039231 w 4039231"/>
              <a:gd name="connsiteY5" fmla="*/ 0 h 3905897"/>
              <a:gd name="connsiteX6" fmla="*/ 4039231 w 4039231"/>
              <a:gd name="connsiteY6" fmla="*/ 0 h 3905897"/>
              <a:gd name="connsiteX0" fmla="*/ 0 w 4039231"/>
              <a:gd name="connsiteY0" fmla="*/ 3905897 h 3905897"/>
              <a:gd name="connsiteX1" fmla="*/ 1139401 w 4039231"/>
              <a:gd name="connsiteY1" fmla="*/ 3158354 h 3905897"/>
              <a:gd name="connsiteX2" fmla="*/ 1135802 w 4039231"/>
              <a:gd name="connsiteY2" fmla="*/ 1042052 h 3905897"/>
              <a:gd name="connsiteX3" fmla="*/ 2789790 w 4039231"/>
              <a:gd name="connsiteY3" fmla="*/ 1038644 h 3905897"/>
              <a:gd name="connsiteX4" fmla="*/ 4039231 w 4039231"/>
              <a:gd name="connsiteY4" fmla="*/ 0 h 3905897"/>
              <a:gd name="connsiteX5" fmla="*/ 4039231 w 4039231"/>
              <a:gd name="connsiteY5" fmla="*/ 0 h 3905897"/>
              <a:gd name="connsiteX6" fmla="*/ 4039231 w 4039231"/>
              <a:gd name="connsiteY6" fmla="*/ 0 h 3905897"/>
              <a:gd name="connsiteX0" fmla="*/ 0 w 4039231"/>
              <a:gd name="connsiteY0" fmla="*/ 3918776 h 3918776"/>
              <a:gd name="connsiteX1" fmla="*/ 1139401 w 4039231"/>
              <a:gd name="connsiteY1" fmla="*/ 3171233 h 3918776"/>
              <a:gd name="connsiteX2" fmla="*/ 1135802 w 4039231"/>
              <a:gd name="connsiteY2" fmla="*/ 1054931 h 3918776"/>
              <a:gd name="connsiteX3" fmla="*/ 2789790 w 4039231"/>
              <a:gd name="connsiteY3" fmla="*/ 1051523 h 3918776"/>
              <a:gd name="connsiteX4" fmla="*/ 4039231 w 4039231"/>
              <a:gd name="connsiteY4" fmla="*/ 12879 h 3918776"/>
              <a:gd name="connsiteX5" fmla="*/ 4039231 w 4039231"/>
              <a:gd name="connsiteY5" fmla="*/ 12879 h 3918776"/>
              <a:gd name="connsiteX6" fmla="*/ 3904003 w 4039231"/>
              <a:gd name="connsiteY6" fmla="*/ 0 h 3918776"/>
              <a:gd name="connsiteX0" fmla="*/ 0 w 4039231"/>
              <a:gd name="connsiteY0" fmla="*/ 3918776 h 3918776"/>
              <a:gd name="connsiteX1" fmla="*/ 1139401 w 4039231"/>
              <a:gd name="connsiteY1" fmla="*/ 3171233 h 3918776"/>
              <a:gd name="connsiteX2" fmla="*/ 1135802 w 4039231"/>
              <a:gd name="connsiteY2" fmla="*/ 1054931 h 3918776"/>
              <a:gd name="connsiteX3" fmla="*/ 2789790 w 4039231"/>
              <a:gd name="connsiteY3" fmla="*/ 1051523 h 3918776"/>
              <a:gd name="connsiteX4" fmla="*/ 4039231 w 4039231"/>
              <a:gd name="connsiteY4" fmla="*/ 12879 h 3918776"/>
              <a:gd name="connsiteX5" fmla="*/ 3904003 w 4039231"/>
              <a:gd name="connsiteY5" fmla="*/ 0 h 3918776"/>
              <a:gd name="connsiteX0" fmla="*/ 0 w 3904003"/>
              <a:gd name="connsiteY0" fmla="*/ 3918776 h 3918776"/>
              <a:gd name="connsiteX1" fmla="*/ 1139401 w 3904003"/>
              <a:gd name="connsiteY1" fmla="*/ 3171233 h 3918776"/>
              <a:gd name="connsiteX2" fmla="*/ 1135802 w 3904003"/>
              <a:gd name="connsiteY2" fmla="*/ 1054931 h 3918776"/>
              <a:gd name="connsiteX3" fmla="*/ 2789790 w 3904003"/>
              <a:gd name="connsiteY3" fmla="*/ 1051523 h 3918776"/>
              <a:gd name="connsiteX4" fmla="*/ 3904003 w 3904003"/>
              <a:gd name="connsiteY4" fmla="*/ 0 h 3918776"/>
              <a:gd name="connsiteX0" fmla="*/ 0 w 4199838"/>
              <a:gd name="connsiteY0" fmla="*/ 3918776 h 3918776"/>
              <a:gd name="connsiteX1" fmla="*/ 1139401 w 4199838"/>
              <a:gd name="connsiteY1" fmla="*/ 3171233 h 3918776"/>
              <a:gd name="connsiteX2" fmla="*/ 1135802 w 4199838"/>
              <a:gd name="connsiteY2" fmla="*/ 1054931 h 3918776"/>
              <a:gd name="connsiteX3" fmla="*/ 2789790 w 4199838"/>
              <a:gd name="connsiteY3" fmla="*/ 1051523 h 3918776"/>
              <a:gd name="connsiteX4" fmla="*/ 4199838 w 4199838"/>
              <a:gd name="connsiteY4" fmla="*/ 0 h 3918776"/>
              <a:gd name="connsiteX0" fmla="*/ 0 w 4199838"/>
              <a:gd name="connsiteY0" fmla="*/ 3918776 h 3918776"/>
              <a:gd name="connsiteX1" fmla="*/ 1139401 w 4199838"/>
              <a:gd name="connsiteY1" fmla="*/ 2847383 h 3918776"/>
              <a:gd name="connsiteX2" fmla="*/ 1135802 w 4199838"/>
              <a:gd name="connsiteY2" fmla="*/ 1054931 h 3918776"/>
              <a:gd name="connsiteX3" fmla="*/ 2789790 w 4199838"/>
              <a:gd name="connsiteY3" fmla="*/ 1051523 h 3918776"/>
              <a:gd name="connsiteX4" fmla="*/ 4199838 w 4199838"/>
              <a:gd name="connsiteY4" fmla="*/ 0 h 3918776"/>
              <a:gd name="connsiteX0" fmla="*/ 0 w 4376051"/>
              <a:gd name="connsiteY0" fmla="*/ 3609214 h 3609214"/>
              <a:gd name="connsiteX1" fmla="*/ 1315614 w 4376051"/>
              <a:gd name="connsiteY1" fmla="*/ 2847383 h 3609214"/>
              <a:gd name="connsiteX2" fmla="*/ 1312015 w 4376051"/>
              <a:gd name="connsiteY2" fmla="*/ 1054931 h 3609214"/>
              <a:gd name="connsiteX3" fmla="*/ 2966003 w 4376051"/>
              <a:gd name="connsiteY3" fmla="*/ 1051523 h 3609214"/>
              <a:gd name="connsiteX4" fmla="*/ 4376051 w 4376051"/>
              <a:gd name="connsiteY4" fmla="*/ 0 h 3609214"/>
              <a:gd name="connsiteX0" fmla="*/ 0 w 4376051"/>
              <a:gd name="connsiteY0" fmla="*/ 3609214 h 3609214"/>
              <a:gd name="connsiteX1" fmla="*/ 1315614 w 4376051"/>
              <a:gd name="connsiteY1" fmla="*/ 3508864 h 3609214"/>
              <a:gd name="connsiteX2" fmla="*/ 1312015 w 4376051"/>
              <a:gd name="connsiteY2" fmla="*/ 1054931 h 3609214"/>
              <a:gd name="connsiteX3" fmla="*/ 2966003 w 4376051"/>
              <a:gd name="connsiteY3" fmla="*/ 1051523 h 3609214"/>
              <a:gd name="connsiteX4" fmla="*/ 4376051 w 4376051"/>
              <a:gd name="connsiteY4" fmla="*/ 0 h 3609214"/>
              <a:gd name="connsiteX0" fmla="*/ 0 w 4376051"/>
              <a:gd name="connsiteY0" fmla="*/ 3609214 h 3781238"/>
              <a:gd name="connsiteX1" fmla="*/ 1315614 w 4376051"/>
              <a:gd name="connsiteY1" fmla="*/ 3781238 h 3781238"/>
              <a:gd name="connsiteX2" fmla="*/ 1312015 w 4376051"/>
              <a:gd name="connsiteY2" fmla="*/ 1054931 h 3781238"/>
              <a:gd name="connsiteX3" fmla="*/ 2966003 w 4376051"/>
              <a:gd name="connsiteY3" fmla="*/ 1051523 h 3781238"/>
              <a:gd name="connsiteX4" fmla="*/ 4376051 w 4376051"/>
              <a:gd name="connsiteY4" fmla="*/ 0 h 3781238"/>
              <a:gd name="connsiteX0" fmla="*/ 0 w 4376051"/>
              <a:gd name="connsiteY0" fmla="*/ 3609214 h 3698553"/>
              <a:gd name="connsiteX1" fmla="*/ 1315614 w 4376051"/>
              <a:gd name="connsiteY1" fmla="*/ 3698553 h 3698553"/>
              <a:gd name="connsiteX2" fmla="*/ 1312015 w 4376051"/>
              <a:gd name="connsiteY2" fmla="*/ 1054931 h 3698553"/>
              <a:gd name="connsiteX3" fmla="*/ 2966003 w 4376051"/>
              <a:gd name="connsiteY3" fmla="*/ 1051523 h 3698553"/>
              <a:gd name="connsiteX4" fmla="*/ 4376051 w 4376051"/>
              <a:gd name="connsiteY4" fmla="*/ 0 h 3698553"/>
              <a:gd name="connsiteX0" fmla="*/ 0 w 4366324"/>
              <a:gd name="connsiteY0" fmla="*/ 3706491 h 3706491"/>
              <a:gd name="connsiteX1" fmla="*/ 1305887 w 4366324"/>
              <a:gd name="connsiteY1" fmla="*/ 3698553 h 3706491"/>
              <a:gd name="connsiteX2" fmla="*/ 1302288 w 4366324"/>
              <a:gd name="connsiteY2" fmla="*/ 1054931 h 3706491"/>
              <a:gd name="connsiteX3" fmla="*/ 2956276 w 4366324"/>
              <a:gd name="connsiteY3" fmla="*/ 1051523 h 3706491"/>
              <a:gd name="connsiteX4" fmla="*/ 4366324 w 4366324"/>
              <a:gd name="connsiteY4" fmla="*/ 0 h 3706491"/>
              <a:gd name="connsiteX0" fmla="*/ 0 w 4361460"/>
              <a:gd name="connsiteY0" fmla="*/ 3696763 h 3698553"/>
              <a:gd name="connsiteX1" fmla="*/ 1301023 w 4361460"/>
              <a:gd name="connsiteY1" fmla="*/ 3698553 h 3698553"/>
              <a:gd name="connsiteX2" fmla="*/ 1297424 w 4361460"/>
              <a:gd name="connsiteY2" fmla="*/ 1054931 h 3698553"/>
              <a:gd name="connsiteX3" fmla="*/ 2951412 w 4361460"/>
              <a:gd name="connsiteY3" fmla="*/ 1051523 h 3698553"/>
              <a:gd name="connsiteX4" fmla="*/ 4361460 w 4361460"/>
              <a:gd name="connsiteY4" fmla="*/ 0 h 369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1460" h="3698553">
                <a:moveTo>
                  <a:pt x="0" y="3696763"/>
                </a:moveTo>
                <a:lnTo>
                  <a:pt x="1301023" y="3698553"/>
                </a:lnTo>
                <a:cubicBezTo>
                  <a:pt x="1299823" y="3012437"/>
                  <a:pt x="1298624" y="1741047"/>
                  <a:pt x="1297424" y="1054931"/>
                </a:cubicBezTo>
                <a:lnTo>
                  <a:pt x="2951412" y="1051523"/>
                </a:lnTo>
                <a:lnTo>
                  <a:pt x="4361460" y="0"/>
                </a:lnTo>
              </a:path>
            </a:pathLst>
          </a:custGeom>
          <a:noFill/>
          <a:ln w="3810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6" name="Freeform 15"/>
          <p:cNvSpPr/>
          <p:nvPr/>
        </p:nvSpPr>
        <p:spPr>
          <a:xfrm>
            <a:off x="3995792" y="2768255"/>
            <a:ext cx="1069041" cy="3094833"/>
          </a:xfrm>
          <a:custGeom>
            <a:avLst/>
            <a:gdLst>
              <a:gd name="connsiteX0" fmla="*/ 1223682 w 1223682"/>
              <a:gd name="connsiteY0" fmla="*/ 0 h 1169894"/>
              <a:gd name="connsiteX1" fmla="*/ 0 w 1223682"/>
              <a:gd name="connsiteY1" fmla="*/ 13447 h 1169894"/>
              <a:gd name="connsiteX2" fmla="*/ 0 w 1223682"/>
              <a:gd name="connsiteY2" fmla="*/ 1169894 h 1169894"/>
              <a:gd name="connsiteX3" fmla="*/ 0 w 1223682"/>
              <a:gd name="connsiteY3" fmla="*/ 1169894 h 1169894"/>
              <a:gd name="connsiteX0" fmla="*/ 1223682 w 1223682"/>
              <a:gd name="connsiteY0" fmla="*/ 726 h 1156447"/>
              <a:gd name="connsiteX1" fmla="*/ 0 w 1223682"/>
              <a:gd name="connsiteY1" fmla="*/ 0 h 1156447"/>
              <a:gd name="connsiteX2" fmla="*/ 0 w 1223682"/>
              <a:gd name="connsiteY2" fmla="*/ 1156447 h 1156447"/>
              <a:gd name="connsiteX3" fmla="*/ 0 w 1223682"/>
              <a:gd name="connsiteY3" fmla="*/ 1156447 h 115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682" h="1156447">
                <a:moveTo>
                  <a:pt x="1223682" y="726"/>
                </a:moveTo>
                <a:lnTo>
                  <a:pt x="0" y="0"/>
                </a:lnTo>
                <a:lnTo>
                  <a:pt x="0" y="1156447"/>
                </a:lnTo>
                <a:lnTo>
                  <a:pt x="0" y="1156447"/>
                </a:lnTo>
              </a:path>
            </a:pathLst>
          </a:custGeom>
          <a:noFill/>
          <a:ln w="381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Геом</a:t>
            </a:r>
            <a:r>
              <a:rPr lang="en-GB" dirty="0"/>
              <a:t>è</a:t>
            </a:r>
            <a:r>
              <a:rPr lang="bg-BG" dirty="0" err="1" smtClean="0"/>
              <a:t>тро</a:t>
            </a:r>
            <a:endParaRPr lang="bg-BG" dirty="0"/>
          </a:p>
        </p:txBody>
      </p:sp>
      <p:sp>
        <p:nvSpPr>
          <p:cNvPr id="4" name="Oval 3"/>
          <p:cNvSpPr/>
          <p:nvPr/>
        </p:nvSpPr>
        <p:spPr>
          <a:xfrm>
            <a:off x="338192" y="3406192"/>
            <a:ext cx="685800" cy="6858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1633592" y="3406192"/>
            <a:ext cx="685800" cy="6858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TextBox 7"/>
          <p:cNvSpPr txBox="1"/>
          <p:nvPr/>
        </p:nvSpPr>
        <p:spPr>
          <a:xfrm>
            <a:off x="33392" y="2960660"/>
            <a:ext cx="127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err="1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Кардиоида</a:t>
            </a:r>
            <a:endParaRPr lang="bg-BG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8098" y="296066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err="1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Нефроида</a:t>
            </a:r>
            <a:endParaRPr lang="bg-BG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2378" y="1241094"/>
            <a:ext cx="160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Лемниската</a:t>
            </a:r>
            <a:r>
              <a:rPr lang="bg-BG" dirty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на </a:t>
            </a:r>
            <a:r>
              <a:rPr lang="bg-BG" dirty="0" err="1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Бернули</a:t>
            </a:r>
            <a:endParaRPr lang="bg-BG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63589" y="2553549"/>
            <a:ext cx="685800" cy="6858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Oval 24"/>
          <p:cNvSpPr/>
          <p:nvPr/>
        </p:nvSpPr>
        <p:spPr>
          <a:xfrm>
            <a:off x="7458989" y="2552428"/>
            <a:ext cx="685800" cy="6858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TextBox 26"/>
          <p:cNvSpPr txBox="1"/>
          <p:nvPr/>
        </p:nvSpPr>
        <p:spPr>
          <a:xfrm>
            <a:off x="6063592" y="2145744"/>
            <a:ext cx="96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Отсечка</a:t>
            </a:r>
            <a:endParaRPr lang="bg-BG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05740" y="2145744"/>
            <a:ext cx="113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err="1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Делтоида</a:t>
            </a:r>
            <a:endParaRPr lang="bg-BG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38392" y="4625392"/>
            <a:ext cx="685800" cy="6858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Rounded Rectangle 20"/>
          <p:cNvSpPr/>
          <p:nvPr/>
        </p:nvSpPr>
        <p:spPr>
          <a:xfrm>
            <a:off x="3068428" y="3232484"/>
            <a:ext cx="1384563" cy="1373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3122457" y="3745177"/>
            <a:ext cx="12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Окръжност</a:t>
            </a:r>
            <a:endParaRPr lang="bg-BG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21509" y="4772383"/>
            <a:ext cx="51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Тор</a:t>
            </a:r>
            <a:endParaRPr lang="bg-BG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05978" y="948189"/>
            <a:ext cx="685800" cy="6858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5" name="TextBox 34"/>
          <p:cNvSpPr txBox="1"/>
          <p:nvPr/>
        </p:nvSpPr>
        <p:spPr>
          <a:xfrm>
            <a:off x="7119992" y="1106423"/>
            <a:ext cx="156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Точка</a:t>
            </a:r>
            <a:endParaRPr lang="bg-BG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 rot="5400000">
            <a:off x="4588766" y="2169187"/>
            <a:ext cx="1185795" cy="685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7" name="Oval 36"/>
          <p:cNvSpPr/>
          <p:nvPr/>
        </p:nvSpPr>
        <p:spPr>
          <a:xfrm>
            <a:off x="6163589" y="3790001"/>
            <a:ext cx="685800" cy="6858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8" name="Oval 37"/>
          <p:cNvSpPr/>
          <p:nvPr/>
        </p:nvSpPr>
        <p:spPr>
          <a:xfrm>
            <a:off x="7458989" y="3790001"/>
            <a:ext cx="685800" cy="6858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0" name="Oval 39"/>
          <p:cNvSpPr/>
          <p:nvPr/>
        </p:nvSpPr>
        <p:spPr>
          <a:xfrm>
            <a:off x="3625998" y="5520189"/>
            <a:ext cx="685800" cy="6858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1" name="TextBox 40"/>
          <p:cNvSpPr txBox="1"/>
          <p:nvPr/>
        </p:nvSpPr>
        <p:spPr>
          <a:xfrm>
            <a:off x="3668608" y="5684257"/>
            <a:ext cx="64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Дъга</a:t>
            </a:r>
            <a:endParaRPr lang="bg-BG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 rot="5400000">
            <a:off x="4610695" y="3571025"/>
            <a:ext cx="1185795" cy="685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6" name="TextBox 25"/>
          <p:cNvSpPr txBox="1"/>
          <p:nvPr/>
        </p:nvSpPr>
        <p:spPr>
          <a:xfrm>
            <a:off x="4771294" y="4566558"/>
            <a:ext cx="86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Елипса</a:t>
            </a:r>
            <a:endParaRPr lang="bg-BG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36205" y="4575519"/>
            <a:ext cx="114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Парабола</a:t>
            </a:r>
            <a:endParaRPr lang="bg-BG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73897" y="4564928"/>
            <a:ext cx="125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Хипербола</a:t>
            </a:r>
            <a:endParaRPr lang="bg-BG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754300" y="5928432"/>
            <a:ext cx="565505" cy="0"/>
          </a:xfrm>
          <a:prstGeom prst="line">
            <a:avLst/>
          </a:prstGeom>
          <a:ln w="152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54300" y="6176771"/>
            <a:ext cx="565505" cy="0"/>
          </a:xfrm>
          <a:prstGeom prst="line">
            <a:avLst/>
          </a:prstGeom>
          <a:ln w="1524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754300" y="6406859"/>
            <a:ext cx="565505" cy="0"/>
          </a:xfrm>
          <a:prstGeom prst="line">
            <a:avLst/>
          </a:prstGeom>
          <a:ln w="152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54300" y="6648580"/>
            <a:ext cx="565505" cy="0"/>
          </a:xfrm>
          <a:prstGeom prst="line">
            <a:avLst/>
          </a:prstGeom>
          <a:ln w="152400" cap="rnd">
            <a:solidFill>
              <a:srgbClr val="FE98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69780" y="5762017"/>
            <a:ext cx="19601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sz="1600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Конична линия</a:t>
            </a:r>
            <a:endParaRPr lang="bg-BG" sz="1600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69779" y="5992105"/>
            <a:ext cx="19601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sz="1600" dirty="0" err="1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Трохоидна</a:t>
            </a:r>
            <a:r>
              <a:rPr lang="bg-BG" sz="1600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 линия</a:t>
            </a:r>
            <a:endParaRPr lang="bg-BG" sz="1600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69779" y="6233826"/>
            <a:ext cx="19601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sz="1600" dirty="0" err="1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Лемнискатна</a:t>
            </a:r>
            <a:r>
              <a:rPr lang="bg-BG" sz="1600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 линия</a:t>
            </a:r>
            <a:endParaRPr lang="bg-BG" sz="1600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69779" y="6443246"/>
            <a:ext cx="196010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sz="1600" dirty="0" smtClean="0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rPr>
              <a:t>Торова линия</a:t>
            </a:r>
            <a:endParaRPr lang="bg-BG" sz="1600" dirty="0"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0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Докладчикът</a:t>
            </a:r>
            <a:endParaRPr lang="bg-BG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bg-BG" dirty="0" smtClean="0"/>
              <a:t>Павел Бойчев</a:t>
            </a:r>
            <a:endParaRPr lang="en-US" dirty="0" smtClean="0"/>
          </a:p>
          <a:p>
            <a:pPr lvl="1"/>
            <a:r>
              <a:rPr lang="bg-BG" dirty="0" smtClean="0"/>
              <a:t>КИТ, </a:t>
            </a:r>
            <a:r>
              <a:rPr lang="bg-BG" dirty="0" err="1" smtClean="0"/>
              <a:t>ФМИ</a:t>
            </a:r>
            <a:r>
              <a:rPr lang="bg-BG" dirty="0" smtClean="0"/>
              <a:t>, СУ</a:t>
            </a:r>
            <a:endParaRPr lang="en-US" dirty="0" smtClean="0"/>
          </a:p>
          <a:p>
            <a:pPr lvl="1"/>
            <a:endParaRPr lang="en-US" sz="1200" dirty="0" smtClean="0"/>
          </a:p>
          <a:p>
            <a:pPr marL="114300" indent="0">
              <a:buNone/>
            </a:pPr>
            <a:r>
              <a:rPr lang="bg-BG" dirty="0" smtClean="0"/>
              <a:t>Интереси</a:t>
            </a:r>
            <a:endParaRPr lang="en-US" dirty="0" smtClean="0"/>
          </a:p>
          <a:p>
            <a:pPr lvl="1"/>
            <a:r>
              <a:rPr lang="bg-BG" dirty="0" smtClean="0"/>
              <a:t>Компютърна графика</a:t>
            </a:r>
          </a:p>
          <a:p>
            <a:pPr lvl="1"/>
            <a:r>
              <a:rPr lang="bg-BG" dirty="0" smtClean="0"/>
              <a:t>Образователен софтуер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08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Край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14300"/>
            <a:r>
              <a:rPr lang="bg-BG" sz="2800" b="0" dirty="0" smtClean="0"/>
              <a:t>Благодаря за вниманието</a:t>
            </a:r>
            <a:endParaRPr lang="bg-BG" sz="2800" b="0" dirty="0"/>
          </a:p>
        </p:txBody>
      </p:sp>
    </p:spTree>
    <p:extLst>
      <p:ext uri="{BB962C8B-B14F-4D97-AF65-F5344CB8AC3E}">
        <p14:creationId xmlns:p14="http://schemas.microsoft.com/office/powerpoint/2010/main" val="10321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/>
          <p:cNvSpPr/>
          <p:nvPr/>
        </p:nvSpPr>
        <p:spPr>
          <a:xfrm>
            <a:off x="2792321" y="3606585"/>
            <a:ext cx="2895600" cy="2895600"/>
          </a:xfrm>
          <a:prstGeom prst="pie">
            <a:avLst>
              <a:gd name="adj1" fmla="val 21587683"/>
              <a:gd name="adj2" fmla="val 107947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 rot="14400000">
            <a:off x="2791774" y="3549351"/>
            <a:ext cx="2895600" cy="2895600"/>
          </a:xfrm>
          <a:prstGeom prst="pie">
            <a:avLst>
              <a:gd name="adj1" fmla="val 18001177"/>
              <a:gd name="adj2" fmla="val 720479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Курсът</a:t>
            </a:r>
            <a:endParaRPr lang="bg-BG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Геометрия на движението</a:t>
            </a:r>
            <a:endParaRPr lang="en-US" dirty="0" smtClean="0"/>
          </a:p>
          <a:p>
            <a:pPr lvl="1"/>
            <a:r>
              <a:rPr lang="bg-BG" dirty="0" smtClean="0"/>
              <a:t>Преподаване на Геометрия чрез движения във Физиката</a:t>
            </a:r>
            <a:endParaRPr lang="bg-BG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529416" y="4305300"/>
            <a:ext cx="3297643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0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40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6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800" b="0" kern="1200" baseline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bg-BG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Геометрия</a:t>
            </a:r>
            <a:endParaRPr lang="bg-BG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31122" y="5219700"/>
            <a:ext cx="2895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0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40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6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800" b="0" kern="1200" baseline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bg-BG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Механика</a:t>
            </a:r>
            <a:endParaRPr lang="bg-BG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bg-BG" dirty="0" smtClean="0"/>
              <a:t>Обновен през </a:t>
            </a:r>
            <a:r>
              <a:rPr lang="en-US" dirty="0" smtClean="0"/>
              <a:t>2007</a:t>
            </a:r>
          </a:p>
          <a:p>
            <a:pPr lvl="1"/>
            <a:r>
              <a:rPr lang="bg-BG" dirty="0" smtClean="0"/>
              <a:t>Софтуерно моделиране</a:t>
            </a:r>
            <a:endParaRPr lang="en-US" dirty="0" smtClean="0"/>
          </a:p>
          <a:p>
            <a:pPr lvl="1"/>
            <a:r>
              <a:rPr lang="bg-BG" dirty="0" smtClean="0"/>
              <a:t>Осмисляне на Геометрията във виртуална програмна среда</a:t>
            </a: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759725" y="3532568"/>
            <a:ext cx="2952834" cy="2947900"/>
            <a:chOff x="2759725" y="3532568"/>
            <a:chExt cx="2952834" cy="2947900"/>
          </a:xfrm>
        </p:grpSpPr>
        <p:sp>
          <p:nvSpPr>
            <p:cNvPr id="14" name="Pie 13"/>
            <p:cNvSpPr/>
            <p:nvPr/>
          </p:nvSpPr>
          <p:spPr>
            <a:xfrm rot="16200000">
              <a:off x="2816959" y="3539432"/>
              <a:ext cx="2895600" cy="2895600"/>
            </a:xfrm>
            <a:prstGeom prst="pie">
              <a:avLst>
                <a:gd name="adj1" fmla="val 21598103"/>
                <a:gd name="adj2" fmla="val 7191182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/>
                </a:solidFill>
              </a:endParaRPr>
            </a:p>
          </p:txBody>
        </p:sp>
        <p:sp>
          <p:nvSpPr>
            <p:cNvPr id="15" name="Pie 14"/>
            <p:cNvSpPr/>
            <p:nvPr/>
          </p:nvSpPr>
          <p:spPr>
            <a:xfrm rot="9000000">
              <a:off x="2759725" y="3532568"/>
              <a:ext cx="2895600" cy="2895600"/>
            </a:xfrm>
            <a:prstGeom prst="pie">
              <a:avLst>
                <a:gd name="adj1" fmla="val 21574805"/>
                <a:gd name="adj2" fmla="val 7194109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/>
                </a:solidFill>
              </a:endParaRPr>
            </a:p>
          </p:txBody>
        </p:sp>
        <p:sp>
          <p:nvSpPr>
            <p:cNvPr id="21" name="Pie 20"/>
            <p:cNvSpPr/>
            <p:nvPr/>
          </p:nvSpPr>
          <p:spPr>
            <a:xfrm rot="1800000">
              <a:off x="2788636" y="3584868"/>
              <a:ext cx="2895600" cy="2895600"/>
            </a:xfrm>
            <a:prstGeom prst="pie">
              <a:avLst>
                <a:gd name="adj1" fmla="val 21587683"/>
                <a:gd name="adj2" fmla="val 7191182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/>
                </a:solidFill>
              </a:endParaRPr>
            </a:p>
          </p:txBody>
        </p:sp>
      </p:grpSp>
      <p:sp>
        <p:nvSpPr>
          <p:cNvPr id="8" name="Content Placeholder 3"/>
          <p:cNvSpPr txBox="1">
            <a:spLocks/>
          </p:cNvSpPr>
          <p:nvPr/>
        </p:nvSpPr>
        <p:spPr>
          <a:xfrm>
            <a:off x="838200" y="4419600"/>
            <a:ext cx="3541059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0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40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6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800" b="0" kern="1200" baseline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bg-BG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Геометрия</a:t>
            </a:r>
            <a:endParaRPr lang="bg-BG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743200" y="5533465"/>
            <a:ext cx="2895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0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40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6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800" b="0" kern="1200" baseline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bg-BG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Механика</a:t>
            </a:r>
            <a:endParaRPr lang="bg-BG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191000" y="4419600"/>
            <a:ext cx="27432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0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40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6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800" b="0" kern="1200" baseline="0">
                <a:solidFill>
                  <a:schemeClr val="tx1"/>
                </a:solidFill>
                <a:effectLst>
                  <a:outerShdw blurRad="38100" algn="c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bg-BG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Анимация</a:t>
            </a:r>
            <a:endParaRPr lang="bg-BG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07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Софтуерът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bg-BG" dirty="0" err="1" smtClean="0"/>
              <a:t>Мехо</a:t>
            </a:r>
            <a:r>
              <a:rPr lang="bg-BG" dirty="0" smtClean="0"/>
              <a:t> </a:t>
            </a:r>
            <a:r>
              <a:rPr lang="en-US" dirty="0" smtClean="0"/>
              <a:t>= </a:t>
            </a:r>
            <a:r>
              <a:rPr lang="bg-BG" dirty="0" smtClean="0"/>
              <a:t>Механични Обекти</a:t>
            </a:r>
            <a:endParaRPr lang="en-US" dirty="0" smtClean="0"/>
          </a:p>
          <a:p>
            <a:pPr lvl="1"/>
            <a:r>
              <a:rPr lang="en-US" dirty="0" smtClean="0"/>
              <a:t>2011 </a:t>
            </a:r>
            <a:r>
              <a:rPr lang="bg-BG" dirty="0" smtClean="0"/>
              <a:t>Функционален прототип</a:t>
            </a:r>
            <a:endParaRPr lang="en-US" dirty="0" smtClean="0"/>
          </a:p>
          <a:p>
            <a:pPr lvl="1"/>
            <a:r>
              <a:rPr lang="en-US" dirty="0" smtClean="0"/>
              <a:t>2012 </a:t>
            </a:r>
            <a:r>
              <a:rPr lang="bg-BG" dirty="0" smtClean="0"/>
              <a:t>Повишена скорост</a:t>
            </a:r>
            <a:endParaRPr lang="en-US" dirty="0" smtClean="0"/>
          </a:p>
          <a:p>
            <a:pPr lvl="1"/>
            <a:endParaRPr lang="en-US" sz="1000" dirty="0"/>
          </a:p>
          <a:p>
            <a:pPr marL="114300" indent="0">
              <a:buNone/>
            </a:pPr>
            <a:r>
              <a:rPr lang="bg-BG" dirty="0" smtClean="0"/>
              <a:t>Проблеми</a:t>
            </a:r>
            <a:endParaRPr lang="en-US" dirty="0" smtClean="0"/>
          </a:p>
          <a:p>
            <a:pPr lvl="1"/>
            <a:r>
              <a:rPr lang="bg-BG" dirty="0" smtClean="0"/>
              <a:t>Без конструиране за 15-те часа</a:t>
            </a:r>
            <a:endParaRPr lang="bg-BG" dirty="0"/>
          </a:p>
          <a:p>
            <a:pPr lvl="1"/>
            <a:r>
              <a:rPr lang="bg-BG" dirty="0" smtClean="0"/>
              <a:t>Недостатъчна скорост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30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bg-BG" dirty="0" err="1" smtClean="0">
                <a:effectLst/>
              </a:rPr>
              <a:t>Мехо</a:t>
            </a:r>
            <a:r>
              <a:rPr lang="bg-BG" dirty="0" smtClean="0">
                <a:effectLst/>
              </a:rPr>
              <a:t> </a:t>
            </a:r>
            <a:r>
              <a:rPr lang="en-US" dirty="0" smtClean="0">
                <a:effectLst/>
              </a:rPr>
              <a:t>3.0 (</a:t>
            </a:r>
            <a:r>
              <a:rPr lang="bg-BG" dirty="0" smtClean="0">
                <a:effectLst/>
              </a:rPr>
              <a:t>през</a:t>
            </a:r>
            <a:r>
              <a:rPr lang="en-US" dirty="0" smtClean="0">
                <a:effectLst/>
              </a:rPr>
              <a:t> 2013)</a:t>
            </a:r>
          </a:p>
          <a:p>
            <a:pPr lvl="1"/>
            <a:r>
              <a:rPr lang="bg-BG" dirty="0" smtClean="0">
                <a:effectLst/>
              </a:rPr>
              <a:t>Проектиран наново</a:t>
            </a:r>
            <a:endParaRPr lang="en-US" dirty="0" smtClean="0">
              <a:effectLst/>
            </a:endParaRPr>
          </a:p>
          <a:p>
            <a:pPr lvl="1"/>
            <a:r>
              <a:rPr lang="bg-BG" dirty="0" smtClean="0">
                <a:effectLst/>
              </a:rPr>
              <a:t>Реализиран от нулата</a:t>
            </a:r>
            <a:endParaRPr lang="en-US" dirty="0" smtClean="0">
              <a:effectLst/>
            </a:endParaRPr>
          </a:p>
          <a:p>
            <a:pPr lvl="1"/>
            <a:r>
              <a:rPr lang="bg-BG" dirty="0" smtClean="0">
                <a:effectLst/>
              </a:rPr>
              <a:t>Написан на </a:t>
            </a:r>
            <a:r>
              <a:rPr lang="en-US" dirty="0" smtClean="0">
                <a:effectLst/>
              </a:rPr>
              <a:t>C++, </a:t>
            </a:r>
            <a:r>
              <a:rPr lang="bg-BG" dirty="0" smtClean="0">
                <a:effectLst/>
              </a:rPr>
              <a:t>реално време</a:t>
            </a:r>
            <a:r>
              <a:rPr lang="en-US" dirty="0" smtClean="0">
                <a:effectLst/>
              </a:rPr>
              <a:t>, 3D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66832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Дизайнът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Структурна йерархия</a:t>
            </a:r>
            <a:endParaRPr lang="en-US" dirty="0" smtClean="0"/>
          </a:p>
          <a:p>
            <a:pPr lvl="1"/>
            <a:r>
              <a:rPr lang="bg-BG" dirty="0" err="1" smtClean="0"/>
              <a:t>Мехолет</a:t>
            </a:r>
            <a:r>
              <a:rPr lang="en-US" dirty="0" smtClean="0"/>
              <a:t> – </a:t>
            </a:r>
            <a:r>
              <a:rPr lang="bg-BG" dirty="0" smtClean="0"/>
              <a:t>основни елементи</a:t>
            </a:r>
            <a:endParaRPr lang="en-US" dirty="0" smtClean="0"/>
          </a:p>
          <a:p>
            <a:pPr lvl="1"/>
            <a:r>
              <a:rPr lang="bg-BG" dirty="0" smtClean="0"/>
              <a:t>Прости механизми</a:t>
            </a:r>
            <a:endParaRPr lang="en-US" dirty="0" smtClean="0"/>
          </a:p>
          <a:p>
            <a:pPr lvl="1"/>
            <a:r>
              <a:rPr lang="bg-BG" dirty="0" smtClean="0"/>
              <a:t>Сложни механизми</a:t>
            </a:r>
            <a:endParaRPr lang="bg-BG" dirty="0"/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37849"/>
            <a:ext cx="2011680" cy="15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pic>
        <p:nvPicPr>
          <p:cNvPr id="1029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20" y="4724400"/>
            <a:ext cx="2011680" cy="15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pic>
        <p:nvPicPr>
          <p:cNvPr id="2050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26" y="4737846"/>
            <a:ext cx="2011680" cy="15728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58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bg-BG" dirty="0" smtClean="0"/>
              <a:t>Ориентация</a:t>
            </a:r>
          </a:p>
          <a:p>
            <a:pPr lvl="1"/>
            <a:r>
              <a:rPr lang="bg-BG" dirty="0" smtClean="0"/>
              <a:t>Човешки интуитивна</a:t>
            </a:r>
          </a:p>
          <a:p>
            <a:pPr lvl="1"/>
            <a:r>
              <a:rPr lang="bg-BG" dirty="0" smtClean="0"/>
              <a:t>Математически неоптимална</a:t>
            </a:r>
            <a:endParaRPr lang="bg-BG" dirty="0"/>
          </a:p>
        </p:txBody>
      </p:sp>
      <p:pic>
        <p:nvPicPr>
          <p:cNvPr id="1026" name="Picture 2" descr="D:\Pavel\Papers\OMI IMI 2013\Presentation\orientation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162300"/>
            <a:ext cx="2682240" cy="2011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  <p:pic>
        <p:nvPicPr>
          <p:cNvPr id="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865" y="3169920"/>
            <a:ext cx="2572935" cy="2011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130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bg-BG" dirty="0" smtClean="0"/>
              <a:t>Виртуална графична среда</a:t>
            </a:r>
            <a:endParaRPr lang="en-US" dirty="0" smtClean="0"/>
          </a:p>
          <a:p>
            <a:pPr lvl="1"/>
            <a:r>
              <a:rPr lang="bg-BG" dirty="0" smtClean="0"/>
              <a:t>Различни материали</a:t>
            </a:r>
            <a:endParaRPr lang="en-US" dirty="0" smtClean="0"/>
          </a:p>
          <a:p>
            <a:pPr lvl="1"/>
            <a:r>
              <a:rPr lang="bg-BG" dirty="0" smtClean="0"/>
              <a:t>Фотографски и </a:t>
            </a:r>
            <a:r>
              <a:rPr lang="bg-BG" dirty="0" err="1" smtClean="0"/>
              <a:t>аниме</a:t>
            </a:r>
            <a:r>
              <a:rPr lang="bg-BG" dirty="0" smtClean="0"/>
              <a:t> режим</a:t>
            </a:r>
            <a:endParaRPr lang="en-US" dirty="0" smtClean="0"/>
          </a:p>
          <a:p>
            <a:pPr lvl="1"/>
            <a:r>
              <a:rPr lang="en-US" dirty="0" smtClean="0"/>
              <a:t>3D </a:t>
            </a:r>
            <a:r>
              <a:rPr lang="bg-BG" dirty="0" smtClean="0"/>
              <a:t>чертожно пространство</a:t>
            </a:r>
            <a:endParaRPr lang="bg-BG" dirty="0"/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27120"/>
            <a:ext cx="716885" cy="1554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</p:spPr>
      </p:pic>
      <p:pic>
        <p:nvPicPr>
          <p:cNvPr id="4" name="Picture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27120"/>
            <a:ext cx="718850" cy="1554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</p:spPr>
      </p:pic>
      <p:pic>
        <p:nvPicPr>
          <p:cNvPr id="5" name="Picture 4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27120"/>
            <a:ext cx="717375" cy="1554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</p:spPr>
      </p:pic>
      <p:pic>
        <p:nvPicPr>
          <p:cNvPr id="6" name="Picture 5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627120"/>
            <a:ext cx="1989715" cy="1554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</p:spPr>
      </p:pic>
      <p:pic>
        <p:nvPicPr>
          <p:cNvPr id="7" name="Picture 6" descr="D:\Pavel\Projects\FMI 3D 2013\Sources\models 25xxx\25091 Dominant speed.jpg">
            <a:hlinkClick r:id="rId10" action="ppaction://hlinkfile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3685" y="3627120"/>
            <a:ext cx="1989715" cy="1554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969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FFC000"/>
      </a:accent2>
      <a:accent3>
        <a:srgbClr val="FFC0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310</Words>
  <Application>Microsoft Office PowerPoint</Application>
  <PresentationFormat>On-screen Show (4:3)</PresentationFormat>
  <Paragraphs>123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МЕХО</vt:lpstr>
      <vt:lpstr>Докладчикът</vt:lpstr>
      <vt:lpstr>Курсът</vt:lpstr>
      <vt:lpstr>PowerPoint Presentation</vt:lpstr>
      <vt:lpstr>Софтуерът</vt:lpstr>
      <vt:lpstr>PowerPoint Presentation</vt:lpstr>
      <vt:lpstr>Дизайнът</vt:lpstr>
      <vt:lpstr>PowerPoint Presentation</vt:lpstr>
      <vt:lpstr>PowerPoint Presentation</vt:lpstr>
      <vt:lpstr>Резултатът</vt:lpstr>
      <vt:lpstr>PowerPoint Presentation</vt:lpstr>
      <vt:lpstr>PowerPoint Presentation</vt:lpstr>
      <vt:lpstr>PowerPoint Presentation</vt:lpstr>
      <vt:lpstr>Бъдещето</vt:lpstr>
      <vt:lpstr>PowerPoint Presentation</vt:lpstr>
      <vt:lpstr>ФМИ3D</vt:lpstr>
      <vt:lpstr>PowerPoint Presentation</vt:lpstr>
      <vt:lpstr>IBL/PBL в обучението</vt:lpstr>
      <vt:lpstr>Геомèтро</vt:lpstr>
      <vt:lpstr>Край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2014-08-10T11:26:38Z</dcterms:created>
  <dcterms:modified xsi:type="dcterms:W3CDTF">2014-08-10T12:16:17Z</dcterms:modified>
</cp:coreProperties>
</file>