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66" r:id="rId3"/>
    <p:sldId id="263" r:id="rId4"/>
    <p:sldId id="261" r:id="rId5"/>
    <p:sldId id="265" r:id="rId6"/>
    <p:sldId id="267" r:id="rId7"/>
    <p:sldId id="269" r:id="rId8"/>
    <p:sldId id="268" r:id="rId9"/>
    <p:sldId id="262" r:id="rId10"/>
    <p:sldId id="273" r:id="rId11"/>
    <p:sldId id="270" r:id="rId12"/>
    <p:sldId id="271" r:id="rId13"/>
    <p:sldId id="276" r:id="rId14"/>
    <p:sldId id="272" r:id="rId15"/>
    <p:sldId id="275" r:id="rId1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F5770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>
      <p:cViewPr>
        <p:scale>
          <a:sx n="80" d="100"/>
          <a:sy n="80" d="100"/>
        </p:scale>
        <p:origin x="-191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ПРОЦЕНТНО РАЗПРЕДЕЛЕНИЕ НА УЧЕБНИТЕ ЕДИНИЦИ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Нови знания</c:v>
                </c:pt>
                <c:pt idx="1">
                  <c:v>Упражнениe и обобщение</c:v>
                </c:pt>
                <c:pt idx="2">
                  <c:v>Преговор</c:v>
                </c:pt>
                <c:pt idx="3">
                  <c:v>Практически задачи</c:v>
                </c:pt>
                <c:pt idx="4">
                  <c:v>Контрол и оценка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</c:v>
                </c:pt>
                <c:pt idx="1">
                  <c:v>32</c:v>
                </c:pt>
                <c:pt idx="2">
                  <c:v>13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10/12/2016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nit17.gg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844824"/>
            <a:ext cx="7499350" cy="146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932816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5786" y="4572002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bg-BG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Учебен комплект </a:t>
            </a:r>
            <a:r>
              <a:rPr lang="bg-BG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bg-BG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за 5. </a:t>
            </a:r>
            <a:r>
              <a:rPr lang="bg-BG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</a:t>
            </a:r>
          </a:p>
        </p:txBody>
      </p:sp>
    </p:spTree>
    <p:extLst>
      <p:ext uri="{BB962C8B-B14F-4D97-AF65-F5344CB8AC3E}">
        <p14:creationId xmlns:p14="http://schemas.microsoft.com/office/powerpoint/2010/main" val="385933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214282" y="5429264"/>
            <a:ext cx="8229600" cy="871550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АКЦЕНТИТЕ В УЧЕБНИКА, ПРЕДСТАВЕНИ С ОБЛАК </a:t>
            </a:r>
            <a:br>
              <a:rPr lang="be-BY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ОТ НАЙ-ЧЕСТО ИЗПОЛЗВАНИТЕ ДУМИ В УЧЕБНИКА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/>
          <a:srcRect l="42" r="42"/>
          <a:stretch>
            <a:fillRect/>
          </a:stretch>
        </p:blipFill>
        <p:spPr bwMode="auto">
          <a:xfrm>
            <a:off x="571500" y="285750"/>
            <a:ext cx="7572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4367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УЧЕБНА ТЕТРАДКА</a:t>
            </a:r>
          </a:p>
          <a:p>
            <a:pPr algn="ctr"/>
            <a:endParaRPr lang="be-BY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be-BY" sz="2400" b="1" dirty="0" smtClean="0">
                <a:solidFill>
                  <a:srgbClr val="F5770F"/>
                </a:solidFill>
                <a:latin typeface="Times New Roman" pitchFamily="18" charset="0"/>
                <a:cs typeface="Times New Roman" pitchFamily="18" charset="0"/>
              </a:rPr>
              <a:t>КЪМ ВСЕКИ УРОК ЗА НОВИ ЗНАНИЯ</a:t>
            </a:r>
          </a:p>
          <a:p>
            <a:pPr algn="ctr"/>
            <a:endParaRPr lang="be-BY" sz="2400" b="1" dirty="0" smtClean="0">
              <a:solidFill>
                <a:srgbClr val="F5770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за работа в клас 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или домашна работа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 descr="tetradka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61" b="261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0015"/>
            <a:ext cx="3658403" cy="43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3763263" cy="432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Учебна тетрадка: поглед отвътре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1500166" cy="738664"/>
          </a:xfrm>
          <a:prstGeom prst="rightArrowCallout">
            <a:avLst>
              <a:gd name="adj1" fmla="val 7218"/>
              <a:gd name="adj2" fmla="val 15569"/>
              <a:gd name="adj3" fmla="val 20714"/>
              <a:gd name="adj4" fmla="val 7358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Изгражда умение за моделиране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5286388"/>
            <a:ext cx="2643206" cy="1131570"/>
          </a:xfrm>
          <a:prstGeom prst="upArrowCallout">
            <a:avLst>
              <a:gd name="adj1" fmla="val 8396"/>
              <a:gd name="adj2" fmla="val 25000"/>
              <a:gd name="adj3" fmla="val 16357"/>
              <a:gd name="adj4" fmla="val 6497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Някои задачи са представени с непълно решение, което ученикът трябва да довърши.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28670"/>
            <a:ext cx="1857388" cy="872371"/>
          </a:xfrm>
          <a:prstGeom prst="downArrowCallout">
            <a:avLst>
              <a:gd name="adj1" fmla="val 8089"/>
              <a:gd name="adj2" fmla="val 25000"/>
              <a:gd name="adj3" fmla="val 22414"/>
              <a:gd name="adj4" fmla="val 5955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Изгражда умение за записване на решение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710" y="2000240"/>
            <a:ext cx="1357290" cy="954107"/>
          </a:xfrm>
          <a:prstGeom prst="leftArrowCallout">
            <a:avLst>
              <a:gd name="adj1" fmla="val 12105"/>
              <a:gd name="adj2" fmla="val 25000"/>
              <a:gd name="adj3" fmla="val 25000"/>
              <a:gd name="adj4" fmla="val 7058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Тестови задачи с избираем отговор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Електронен </a:t>
            </a:r>
            <a:r>
              <a:rPr lang="bg-BG" sz="2800" b="1" dirty="0">
                <a:solidFill>
                  <a:srgbClr val="72AF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на учебника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4" y="980728"/>
            <a:ext cx="7848600" cy="4525963"/>
          </a:xfrm>
        </p:spPr>
        <p:txBody>
          <a:bodyPr>
            <a:normAutofit fontScale="70000" lnSpcReduction="20000"/>
          </a:bodyPr>
          <a:lstStyle/>
          <a:p>
            <a:pPr marL="82550" indent="0">
              <a:buNone/>
            </a:pPr>
            <a:r>
              <a:rPr lang="bg-BG" b="1" i="1" dirty="0" err="1">
                <a:latin typeface="Arial" pitchFamily="34" charset="0"/>
                <a:cs typeface="Arial" pitchFamily="34" charset="0"/>
              </a:rPr>
              <a:t>Анимираните</a:t>
            </a:r>
            <a:r>
              <a:rPr lang="bg-BG" b="1" i="1" dirty="0">
                <a:latin typeface="Arial" pitchFamily="34" charset="0"/>
                <a:cs typeface="Arial" pitchFamily="34" charset="0"/>
              </a:rPr>
              <a:t> задачи:</a:t>
            </a:r>
          </a:p>
          <a:p>
            <a:r>
              <a:rPr lang="bg-BG" b="1" i="1" dirty="0">
                <a:latin typeface="Arial" pitchFamily="34" charset="0"/>
                <a:cs typeface="Arial" pitchFamily="34" charset="0"/>
              </a:rPr>
              <a:t>Онагледяват </a:t>
            </a:r>
            <a:r>
              <a:rPr lang="bg-BG" dirty="0">
                <a:latin typeface="Arial" pitchFamily="34" charset="0"/>
                <a:cs typeface="Arial" pitchFamily="34" charset="0"/>
              </a:rPr>
              <a:t>обучението по математика.</a:t>
            </a:r>
          </a:p>
          <a:p>
            <a:r>
              <a:rPr lang="bg-BG" b="1" i="1" dirty="0">
                <a:latin typeface="Arial" pitchFamily="34" charset="0"/>
                <a:cs typeface="Arial" pitchFamily="34" charset="0"/>
              </a:rPr>
              <a:t>Улесняват</a:t>
            </a:r>
            <a:r>
              <a:rPr lang="bg-BG" dirty="0">
                <a:latin typeface="Arial" pitchFamily="34" charset="0"/>
                <a:cs typeface="Arial" pitchFamily="34" charset="0"/>
              </a:rPr>
              <a:t> по-лесно, по-бързо и по-успешно овладяване на учебното съдържание.</a:t>
            </a:r>
          </a:p>
          <a:p>
            <a:r>
              <a:rPr lang="bg-BG" b="1" i="1" dirty="0">
                <a:latin typeface="Arial" pitchFamily="34" charset="0"/>
                <a:cs typeface="Arial" pitchFamily="34" charset="0"/>
              </a:rPr>
              <a:t>Разнообразяват </a:t>
            </a:r>
            <a:r>
              <a:rPr lang="bg-BG" dirty="0">
                <a:latin typeface="Arial" pitchFamily="34" charset="0"/>
                <a:cs typeface="Arial" pitchFamily="34" charset="0"/>
              </a:rPr>
              <a:t>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урочната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cs typeface="Arial" pitchFamily="34" charset="0"/>
              </a:rPr>
              <a:t> дейност.</a:t>
            </a:r>
          </a:p>
          <a:p>
            <a:r>
              <a:rPr lang="bg-BG" b="1" i="1" dirty="0">
                <a:latin typeface="Arial" pitchFamily="34" charset="0"/>
                <a:cs typeface="Arial" pitchFamily="34" charset="0"/>
              </a:rPr>
              <a:t>Олекотяват </a:t>
            </a:r>
            <a:r>
              <a:rPr lang="bg-BG" dirty="0">
                <a:latin typeface="Arial" pitchFamily="34" charset="0"/>
                <a:cs typeface="Arial" pitchFamily="34" charset="0"/>
              </a:rPr>
              <a:t>овладяването на учебното съдържание, като </a:t>
            </a:r>
            <a:r>
              <a:rPr lang="bg-BG" b="1" i="1" dirty="0">
                <a:latin typeface="Arial" pitchFamily="34" charset="0"/>
                <a:cs typeface="Arial" pitchFamily="34" charset="0"/>
              </a:rPr>
              <a:t>акцентират</a:t>
            </a:r>
            <a:r>
              <a:rPr lang="bg-BG" dirty="0">
                <a:latin typeface="Arial" pitchFamily="34" charset="0"/>
                <a:cs typeface="Arial" pitchFamily="34" charset="0"/>
              </a:rPr>
              <a:t> на отделни елементи от урока.</a:t>
            </a:r>
          </a:p>
          <a:p>
            <a:r>
              <a:rPr lang="bg-BG" b="1" i="1" dirty="0">
                <a:latin typeface="Arial" pitchFamily="34" charset="0"/>
                <a:cs typeface="Arial" pitchFamily="34" charset="0"/>
              </a:rPr>
              <a:t>Повишават</a:t>
            </a:r>
            <a:r>
              <a:rPr lang="bg-BG" dirty="0">
                <a:latin typeface="Arial" pitchFamily="34" charset="0"/>
                <a:cs typeface="Arial" pitchFamily="34" charset="0"/>
              </a:rPr>
              <a:t> интелектуалната активност на учениците чрез средствата на информационните технологии.</a:t>
            </a:r>
          </a:p>
          <a:p>
            <a:pPr marL="82550" indent="0">
              <a:buNone/>
            </a:pPr>
            <a:endParaRPr lang="bg-BG" dirty="0">
              <a:latin typeface="Arial" pitchFamily="34" charset="0"/>
              <a:cs typeface="Arial" pitchFamily="34" charset="0"/>
            </a:endParaRPr>
          </a:p>
          <a:p>
            <a:pPr marL="82550" indent="0">
              <a:buNone/>
            </a:pPr>
            <a:r>
              <a:rPr lang="bg-BG" b="1" i="1" dirty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Уроците съчетават образователна и </a:t>
            </a:r>
            <a:r>
              <a:rPr lang="bg-BG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развлекател</a:t>
            </a:r>
            <a:r>
              <a:rPr lang="bg-BG" b="1" i="1" dirty="0" err="1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g-BG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bg-BG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b="1" i="1" dirty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функция, правят </a:t>
            </a:r>
            <a:r>
              <a:rPr lang="bg-BG" b="1" i="1" dirty="0">
                <a:solidFill>
                  <a:srgbClr val="72AF2F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динамичен и атрактивен </a:t>
            </a:r>
            <a:r>
              <a:rPr lang="bg-BG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про-цеса</a:t>
            </a:r>
            <a:r>
              <a:rPr lang="bg-BG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 </a:t>
            </a:r>
            <a:r>
              <a:rPr lang="bg-BG" b="1" i="1" dirty="0">
                <a:solidFill>
                  <a:srgbClr val="72AF2F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на обучение</a:t>
            </a:r>
            <a:r>
              <a:rPr lang="bg-BG" b="1" i="1" dirty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, създават условия за активно участие в урока.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45279"/>
            <a:ext cx="77768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44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4367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КНИГА ЗА УЧИТЕЛЯ</a:t>
            </a:r>
          </a:p>
          <a:p>
            <a:pPr algn="ctr"/>
            <a:endParaRPr lang="be-BY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be-BY" b="1" dirty="0" smtClean="0">
                <a:solidFill>
                  <a:srgbClr val="F5770F"/>
                </a:solidFill>
                <a:latin typeface="Times New Roman" pitchFamily="18" charset="0"/>
                <a:cs typeface="Times New Roman" pitchFamily="18" charset="0"/>
              </a:rPr>
              <a:t> ПРИМЕРНО ГОДИШНО РАЗПРЕДЕЛЕНИЕ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be-BY" b="1" dirty="0" smtClean="0">
                <a:solidFill>
                  <a:srgbClr val="F5770F"/>
                </a:solidFill>
                <a:latin typeface="Times New Roman" pitchFamily="18" charset="0"/>
                <a:cs typeface="Times New Roman" pitchFamily="18" charset="0"/>
              </a:rPr>
              <a:t> ДВА ТЕСТА КЪМ ВСЯКА ТЕМА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be-BY" b="1" dirty="0" smtClean="0">
                <a:solidFill>
                  <a:srgbClr val="F5770F"/>
                </a:solidFill>
                <a:latin typeface="Times New Roman" pitchFamily="18" charset="0"/>
                <a:cs typeface="Times New Roman" pitchFamily="18" charset="0"/>
              </a:rPr>
              <a:t> ОТГОВОРИТЕ НА ЗАДАЧИТЕ ОТ УЧЕБНИКА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t="2842" b="28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932816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0131" y="1585912"/>
            <a:ext cx="7499350" cy="146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838" y="3048000"/>
            <a:ext cx="6174529" cy="2115063"/>
          </a:xfrm>
          <a:prstGeom prst="rect">
            <a:avLst/>
          </a:prstGeom>
          <a:noFill/>
        </p:spPr>
        <p:txBody>
          <a:bodyPr lIns="82927" tIns="41464" rIns="82927" bIns="41464">
            <a:spAutoFit/>
          </a:bodyPr>
          <a:lstStyle/>
          <a:p>
            <a:pPr algn="ctr" defTabSz="407442">
              <a:defRPr/>
            </a:pPr>
            <a: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  <a:t>1505 София</a:t>
            </a:r>
            <a:b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</a:br>
            <a: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  <a:t>ул. „Васил Друмев“ 36</a:t>
            </a:r>
            <a:b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</a:br>
            <a: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  <a:t>тел.: 02/8061 300</a:t>
            </a:r>
            <a:b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</a:br>
            <a:r>
              <a:rPr lang="bg-BG" sz="3300" spc="45" dirty="0">
                <a:ln w="13500">
                  <a:solidFill>
                    <a:srgbClr val="2DA2B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/>
                <a:cs typeface="Arial" pitchFamily="34"/>
              </a:rPr>
              <a:t>факс: 02/8061 313</a:t>
            </a:r>
            <a:endParaRPr lang="bg-BG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3600" y="5334000"/>
            <a:ext cx="525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2400" b="1" dirty="0">
                <a:solidFill>
                  <a:srgbClr val="572314"/>
                </a:solidFill>
              </a:rPr>
              <a:t>Благодарим Ви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91211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>
            <a:extLst/>
          </a:lstStyle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МАТЕМАТИКА 5. КЛАС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>
            <a:off x="7572396" y="214290"/>
            <a:ext cx="1288237" cy="5143536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Емил Колев</a:t>
            </a:r>
          </a:p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Диана Данова</a:t>
            </a:r>
          </a:p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Мариана Тодорова</a:t>
            </a:r>
          </a:p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Невена Събева</a:t>
            </a:r>
          </a:p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Бисерка Петкова</a:t>
            </a:r>
          </a:p>
          <a:p>
            <a:pPr algn="l">
              <a:spcBef>
                <a:spcPts val="1200"/>
              </a:spcBef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Цветанка Василева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Image result for булв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1566856" cy="114823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/>
          <a:srcRect l="325" r="325"/>
          <a:stretch>
            <a:fillRect/>
          </a:stretch>
        </p:blipFill>
        <p:spPr bwMode="auto">
          <a:xfrm>
            <a:off x="3571868" y="700046"/>
            <a:ext cx="3497675" cy="46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4290"/>
            <a:ext cx="38481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8859" y="2714620"/>
            <a:ext cx="1820683" cy="266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43672"/>
          </a:xfrm>
        </p:spPr>
        <p:txBody>
          <a:bodyPr>
            <a:normAutofit fontScale="92500"/>
          </a:bodyPr>
          <a:lstStyle>
            <a:extLst/>
          </a:lstStyle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ОСНОВНА ЦЕЛ </a:t>
            </a:r>
            <a:br>
              <a:rPr lang="be-BY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на учебника –</a:t>
            </a:r>
          </a:p>
          <a:p>
            <a:pPr algn="ctr"/>
            <a:endParaRPr lang="be-BY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F5770F"/>
                </a:solidFill>
                <a:latin typeface="Times New Roman" pitchFamily="18" charset="0"/>
                <a:cs typeface="Times New Roman" pitchFamily="18" charset="0"/>
              </a:rPr>
              <a:t>УЧЕНИКЪТ</a:t>
            </a:r>
          </a:p>
          <a:p>
            <a:pPr algn="ctr"/>
            <a:endParaRPr lang="be-BY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ЛЕСНО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да разбере </a:t>
            </a: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БЪРЗО</a:t>
            </a:r>
            <a:r>
              <a:rPr lang="be-BY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да запомни</a:t>
            </a: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новите знания</a:t>
            </a:r>
          </a:p>
          <a:p>
            <a:pPr algn="ctr"/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 съответствие с учебната програма за 5. клас.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t="1740" b="17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142976" y="928670"/>
          <a:ext cx="692948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Структура на урок за нови знания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94012"/>
            <a:ext cx="3665535" cy="46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1306"/>
            <a:ext cx="3571900" cy="46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1288583"/>
            <a:ext cx="1643042" cy="523220"/>
          </a:xfrm>
          <a:prstGeom prst="rightArrowCallout">
            <a:avLst>
              <a:gd name="adj1" fmla="val 28641"/>
              <a:gd name="adj2" fmla="val 28641"/>
              <a:gd name="adj3" fmla="val 30462"/>
              <a:gd name="adj4" fmla="val 49904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на урока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31525"/>
            <a:ext cx="1142976" cy="5232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131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Какво ще научите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931789"/>
            <a:ext cx="1285852" cy="5232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45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Правила,</a:t>
            </a:r>
            <a:b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дефиниции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17409"/>
            <a:ext cx="2285984" cy="523220"/>
          </a:xfrm>
          <a:prstGeom prst="rightArrowCallout">
            <a:avLst>
              <a:gd name="adj1" fmla="val 14077"/>
              <a:gd name="adj2" fmla="val 32281"/>
              <a:gd name="adj3" fmla="val 25000"/>
              <a:gd name="adj4" fmla="val 33432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 знания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5272" y="2645905"/>
            <a:ext cx="1428728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496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за упражнение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5272" y="5003359"/>
            <a:ext cx="1428728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496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 закачка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Структура на урок за упражнение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35113"/>
            <a:ext cx="3665537" cy="46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5086" y="1260486"/>
            <a:ext cx="355431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1301377"/>
            <a:ext cx="1357290" cy="523220"/>
          </a:xfrm>
          <a:prstGeom prst="rightArrowCallout">
            <a:avLst>
              <a:gd name="adj1" fmla="val 17718"/>
              <a:gd name="adj2" fmla="val 28641"/>
              <a:gd name="adj3" fmla="val 30462"/>
              <a:gd name="adj4" fmla="val 57624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на урока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015757"/>
            <a:ext cx="1357290" cy="523220"/>
          </a:xfrm>
          <a:prstGeom prst="rightArrowCallout">
            <a:avLst>
              <a:gd name="adj1" fmla="val 17718"/>
              <a:gd name="adj2" fmla="val 28641"/>
              <a:gd name="adj3" fmla="val 30462"/>
              <a:gd name="adj4" fmla="val 75869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Какво ще упражните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801575"/>
            <a:ext cx="1357290" cy="523220"/>
          </a:xfrm>
          <a:prstGeom prst="rightArrowCallout">
            <a:avLst>
              <a:gd name="adj1" fmla="val 14077"/>
              <a:gd name="adj2" fmla="val 25000"/>
              <a:gd name="adj3" fmla="val 25000"/>
              <a:gd name="adj4" fmla="val 77006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Правило,</a:t>
            </a:r>
          </a:p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дефиниция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5272" y="4801839"/>
            <a:ext cx="1428728" cy="523220"/>
          </a:xfrm>
          <a:prstGeom prst="leftArrowCallout">
            <a:avLst>
              <a:gd name="adj1" fmla="val 14077"/>
              <a:gd name="adj2" fmla="val 26820"/>
              <a:gd name="adj3" fmla="val 25000"/>
              <a:gd name="adj4" fmla="val 81496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 задача 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96" y="2873013"/>
            <a:ext cx="1571604" cy="738664"/>
          </a:xfrm>
          <a:prstGeom prst="leftArrowCallout">
            <a:avLst>
              <a:gd name="adj1" fmla="val 12105"/>
              <a:gd name="adj2" fmla="val 25000"/>
              <a:gd name="adj3" fmla="val 25000"/>
              <a:gd name="adj4" fmla="val 7058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Тестови задачи за упражнение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587526"/>
            <a:ext cx="2143108" cy="738664"/>
          </a:xfrm>
          <a:prstGeom prst="rightArrowCallout">
            <a:avLst>
              <a:gd name="adj1" fmla="val 9526"/>
              <a:gd name="adj2" fmla="val 20676"/>
              <a:gd name="adj3" fmla="val 25000"/>
              <a:gd name="adj4" fmla="val 46209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 подробни решения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1444253"/>
            <a:ext cx="3500430" cy="738664"/>
          </a:xfrm>
          <a:prstGeom prst="leftArrowCallout">
            <a:avLst>
              <a:gd name="adj1" fmla="val 12105"/>
              <a:gd name="adj2" fmla="val 25000"/>
              <a:gd name="adj3" fmla="val 25000"/>
              <a:gd name="adj4" fmla="val 31403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 на решение в тетрадката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 animBg="1"/>
      <p:bldP spid="20" grpId="0" animBg="1"/>
      <p:bldP spid="19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214422"/>
            <a:ext cx="35977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762" y="1219201"/>
            <a:ext cx="35136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Структура на урок за обобщение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285859"/>
            <a:ext cx="1357290" cy="523220"/>
          </a:xfrm>
          <a:prstGeom prst="rightArrowCallout">
            <a:avLst>
              <a:gd name="adj1" fmla="val 17718"/>
              <a:gd name="adj2" fmla="val 28641"/>
              <a:gd name="adj3" fmla="val 30462"/>
              <a:gd name="adj4" fmla="val 57624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на урока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000239"/>
            <a:ext cx="1357290" cy="738664"/>
          </a:xfrm>
          <a:prstGeom prst="rightArrowCallout">
            <a:avLst>
              <a:gd name="adj1" fmla="val 9646"/>
              <a:gd name="adj2" fmla="val 20603"/>
              <a:gd name="adj3" fmla="val 19208"/>
              <a:gd name="adj4" fmla="val 70620"/>
            </a:avLst>
          </a:prstGeom>
          <a:solidFill>
            <a:srgbClr val="FFFF99"/>
          </a:solidFill>
          <a:ln>
            <a:solidFill>
              <a:srgbClr val="F5770F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Какво трябва да се знае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2786057"/>
            <a:ext cx="1500166" cy="523220"/>
          </a:xfrm>
          <a:prstGeom prst="leftArrowCallout">
            <a:avLst>
              <a:gd name="adj1" fmla="val 14077"/>
              <a:gd name="adj2" fmla="val 26820"/>
              <a:gd name="adj3" fmla="val 25000"/>
              <a:gd name="adj4" fmla="val 81496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 задачи 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14751"/>
            <a:ext cx="1285852" cy="738664"/>
          </a:xfrm>
          <a:prstGeom prst="rightArrowCallout">
            <a:avLst>
              <a:gd name="adj1" fmla="val 9526"/>
              <a:gd name="adj2" fmla="val 20676"/>
              <a:gd name="adj3" fmla="val 16688"/>
              <a:gd name="adj4" fmla="val 7500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 видове задачи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1428735"/>
            <a:ext cx="3500430" cy="738664"/>
          </a:xfrm>
          <a:prstGeom prst="leftArrowCallout">
            <a:avLst>
              <a:gd name="adj1" fmla="val 12105"/>
              <a:gd name="adj2" fmla="val 25000"/>
              <a:gd name="adj3" fmla="val 25000"/>
              <a:gd name="adj4" fmla="val 31403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 избираем отговор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5000635"/>
            <a:ext cx="1857388" cy="801529"/>
          </a:xfrm>
          <a:prstGeom prst="upArrowCallout">
            <a:avLst>
              <a:gd name="adj1" fmla="val 10184"/>
              <a:gd name="adj2" fmla="val 25000"/>
              <a:gd name="adj3" fmla="val 20555"/>
              <a:gd name="adj4" fmla="val 6497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 към решението на задачата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0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50996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370" y="1224757"/>
            <a:ext cx="357642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2547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Тестови задачи за контрол и оценка</a:t>
            </a:r>
            <a:endParaRPr lang="bg-BG" sz="2800" b="1" dirty="0">
              <a:solidFill>
                <a:srgbClr val="72A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57298"/>
            <a:ext cx="2428860" cy="1384995"/>
          </a:xfrm>
          <a:prstGeom prst="rightArrowCallout">
            <a:avLst>
              <a:gd name="adj1" fmla="val 7218"/>
              <a:gd name="adj2" fmla="val 15569"/>
              <a:gd name="adj3" fmla="val 16426"/>
              <a:gd name="adj4" fmla="val 42782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въпроса с избираем отговор и </a:t>
            </a:r>
            <a:b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въпроса с отворен отговор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5000636"/>
            <a:ext cx="1857388" cy="801529"/>
          </a:xfrm>
          <a:prstGeom prst="upArrowCallout">
            <a:avLst>
              <a:gd name="adj1" fmla="val 10184"/>
              <a:gd name="adj2" fmla="val 25000"/>
              <a:gd name="adj3" fmla="val 20555"/>
              <a:gd name="adj4" fmla="val 6497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 към решението на задачата  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3857628"/>
            <a:ext cx="2357454" cy="584597"/>
          </a:xfrm>
          <a:prstGeom prst="downArrowCallout">
            <a:avLst>
              <a:gd name="adj1" fmla="val 14925"/>
              <a:gd name="adj2" fmla="val 25000"/>
              <a:gd name="adj3" fmla="val 25000"/>
              <a:gd name="adj4" fmla="val 5238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Допълнителна информация</a:t>
            </a:r>
            <a:endParaRPr lang="bg-BG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/>
          <a:srcRect l="4107" r="4107"/>
          <a:stretch>
            <a:fillRect/>
          </a:stretch>
        </p:blipFill>
        <p:spPr bwMode="auto">
          <a:xfrm>
            <a:off x="228600" y="3429000"/>
            <a:ext cx="2070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4"/>
          <a:srcRect l="3005" r="3005"/>
          <a:stretch>
            <a:fillRect/>
          </a:stretch>
        </p:blipFill>
        <p:spPr bwMode="auto">
          <a:xfrm>
            <a:off x="5257800" y="4495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5"/>
          <a:srcRect l="3064" r="3064"/>
          <a:stretch>
            <a:fillRect/>
          </a:stretch>
        </p:blipFill>
        <p:spPr bwMode="auto">
          <a:xfrm>
            <a:off x="2438400" y="4495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/>
          <a:srcRect l="305" r="305"/>
          <a:stretch>
            <a:fillRect/>
          </a:stretch>
        </p:blipFill>
        <p:spPr bwMode="auto">
          <a:xfrm>
            <a:off x="228600" y="228600"/>
            <a:ext cx="2070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1" name="Picture 25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7"/>
          <a:srcRect t="2267" b="2267"/>
          <a:stretch>
            <a:fillRect/>
          </a:stretch>
        </p:blipFill>
        <p:spPr bwMode="auto">
          <a:xfrm>
            <a:off x="2428875" y="3143247"/>
            <a:ext cx="5562600" cy="12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6"/>
          <p:cNvSpPr txBox="1">
            <a:spLocks/>
          </p:cNvSpPr>
          <p:nvPr/>
        </p:nvSpPr>
        <p:spPr>
          <a:xfrm>
            <a:off x="2428860" y="274638"/>
            <a:ext cx="5643602" cy="272573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2800" b="1" dirty="0" smtClean="0">
                <a:solidFill>
                  <a:srgbClr val="F5770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УЧЕБНИК ЗА УЧЕНИКА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sz="2800" b="1" dirty="0" smtClean="0">
              <a:solidFill>
                <a:srgbClr val="F5770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be-BY" sz="2800" b="1" dirty="0" smtClean="0">
                <a:solidFill>
                  <a:srgbClr val="F5770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ДОСТЪПНО написан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be-BY" sz="2800" b="1" i="0" u="none" strike="noStrike" kern="1200" cap="none" spc="0" normalizeH="0" noProof="0" dirty="0" smtClean="0">
                <a:ln>
                  <a:noFill/>
                </a:ln>
                <a:solidFill>
                  <a:srgbClr val="F5770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ЯСНО структуриран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be-BY" sz="2800" b="1" dirty="0" smtClean="0">
                <a:solidFill>
                  <a:srgbClr val="F5770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ПОДХОДЯЩО онагледен</a:t>
            </a:r>
            <a:endParaRPr kumimoji="0" lang="be-BY" sz="2800" b="1" i="0" u="none" strike="noStrike" kern="1200" cap="none" spc="0" normalizeH="0" noProof="0" dirty="0" smtClean="0">
              <a:ln>
                <a:noFill/>
              </a:ln>
              <a:solidFill>
                <a:srgbClr val="F5770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sz="2800" b="1" dirty="0" smtClean="0">
              <a:solidFill>
                <a:srgbClr val="72AF2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309</Words>
  <Application>Microsoft Office PowerPoint</Application>
  <PresentationFormat>On-screen Show (4:3)</PresentationFormat>
  <Paragraphs>97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Структура на урок за нови знания</vt:lpstr>
      <vt:lpstr>Структура на урок за упражнение</vt:lpstr>
      <vt:lpstr>Структура на урок за обобщение</vt:lpstr>
      <vt:lpstr>Тестови задачи за контрол и оценка</vt:lpstr>
      <vt:lpstr>PowerPoint Presentation</vt:lpstr>
      <vt:lpstr>PowerPoint Presentation</vt:lpstr>
      <vt:lpstr>PowerPoint Presentation</vt:lpstr>
      <vt:lpstr>Учебна тетрадка: поглед отвътре</vt:lpstr>
      <vt:lpstr>Електронен вариант на учебника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2016-09-27T12:02:38Z</dcterms:created>
  <dcterms:modified xsi:type="dcterms:W3CDTF">2016-10-12T09:15:39Z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