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2" r:id="rId5"/>
    <p:sldId id="289" r:id="rId6"/>
    <p:sldId id="290" r:id="rId7"/>
    <p:sldId id="303" r:id="rId8"/>
    <p:sldId id="301" r:id="rId9"/>
    <p:sldId id="302" r:id="rId10"/>
    <p:sldId id="291" r:id="rId11"/>
    <p:sldId id="286" r:id="rId12"/>
    <p:sldId id="288" r:id="rId13"/>
    <p:sldId id="281" r:id="rId14"/>
    <p:sldId id="292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77563C-B8A0-4E58-82A6-745778D8FF0C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98C8E-ADB9-4394-BDFA-36C6814193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eogebra.ggb-steliana.ggb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binet.bg/index.php?page=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cabinet.bg/index.php?page=5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312420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905000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1027" name="Picture 3" descr="D:\Izpiti Vazov\dmo\Картин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2"/>
            <a:ext cx="9143999" cy="6865462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1600200" y="2133601"/>
            <a:ext cx="644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latin typeface="Monotype Corsiva" pitchFamily="66" charset="0"/>
              </a:rPr>
              <a:t>Работа със задачи с отворен край и учебни ситуации в помощ на изследователското учене</a:t>
            </a:r>
            <a:r>
              <a:rPr lang="bg-BG" sz="3200" b="1" dirty="0" smtClean="0">
                <a:latin typeface="Monotype Corsiva" pitchFamily="66" charset="0"/>
              </a:rPr>
              <a:t>!</a:t>
            </a:r>
            <a:endParaRPr lang="bg-BG" sz="3200" b="1" dirty="0">
              <a:latin typeface="Monotype Corsiva" pitchFamily="66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9812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369312" cy="1278406"/>
          </a:xfrm>
          <a:prstGeom prst="rect">
            <a:avLst/>
          </a:prstGeom>
          <a:noFill/>
        </p:spPr>
      </p:pic>
      <p:sp>
        <p:nvSpPr>
          <p:cNvPr id="9" name="Текстово поле 8"/>
          <p:cNvSpPr txBox="1"/>
          <p:nvPr/>
        </p:nvSpPr>
        <p:spPr>
          <a:xfrm>
            <a:off x="990600" y="9144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“</a:t>
            </a:r>
            <a:endParaRPr lang="en-US" sz="3200" dirty="0" smtClean="0"/>
          </a:p>
          <a:p>
            <a:pPr algn="ctr"/>
            <a:r>
              <a:rPr lang="en-US" sz="3600" dirty="0" smtClean="0">
                <a:latin typeface="Monotype Corsiva" pitchFamily="66" charset="0"/>
              </a:rPr>
              <a:t>“</a:t>
            </a:r>
            <a:r>
              <a:rPr lang="bg-BG" sz="3600" dirty="0" smtClean="0">
                <a:latin typeface="Monotype Corsiva" pitchFamily="66" charset="0"/>
              </a:rPr>
              <a:t>Национален семинар по образование”</a:t>
            </a:r>
            <a:endParaRPr lang="en-US" sz="3600" dirty="0">
              <a:latin typeface="Monotype Corsiva" pitchFamily="66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971800" y="40386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latin typeface="Monotype Corsiva" pitchFamily="66" charset="0"/>
              </a:rPr>
              <a:t>Динко Цвятков</a:t>
            </a:r>
          </a:p>
          <a:p>
            <a:pPr algn="ctr"/>
            <a:r>
              <a:rPr lang="bg-BG" sz="3200" dirty="0" smtClean="0">
                <a:latin typeface="Monotype Corsiva" pitchFamily="66" charset="0"/>
              </a:rPr>
              <a:t>СУ ”Иван Вазов”</a:t>
            </a:r>
          </a:p>
          <a:p>
            <a:pPr algn="ctr"/>
            <a:r>
              <a:rPr lang="bg-BG" sz="3200" dirty="0" smtClean="0">
                <a:latin typeface="Monotype Corsiva" pitchFamily="66" charset="0"/>
              </a:rPr>
              <a:t>гр. Стара Загора</a:t>
            </a:r>
            <a:endParaRPr lang="en-US" sz="3200" dirty="0" smtClean="0">
              <a:latin typeface="Monotype Corsiva" pitchFamily="66" charset="0"/>
            </a:endParaRPr>
          </a:p>
          <a:p>
            <a:pPr algn="ctr"/>
            <a:r>
              <a:rPr lang="bg-BG" sz="3200" dirty="0" smtClean="0">
                <a:latin typeface="Monotype Corsiva" pitchFamily="66" charset="0"/>
              </a:rPr>
              <a:t>0</a:t>
            </a:r>
            <a:r>
              <a:rPr lang="en-US" sz="3200" dirty="0" smtClean="0">
                <a:latin typeface="Monotype Corsiva" pitchFamily="66" charset="0"/>
              </a:rPr>
              <a:t>3.</a:t>
            </a:r>
            <a:r>
              <a:rPr lang="bg-BG" sz="3200" dirty="0" smtClean="0">
                <a:latin typeface="Monotype Corsiva" pitchFamily="66" charset="0"/>
              </a:rPr>
              <a:t>1</a:t>
            </a:r>
            <a:r>
              <a:rPr lang="en-US" sz="3200" dirty="0" smtClean="0">
                <a:latin typeface="Monotype Corsiva" pitchFamily="66" charset="0"/>
              </a:rPr>
              <a:t>2.</a:t>
            </a:r>
            <a:endParaRPr lang="bg-BG" sz="3200" dirty="0" smtClean="0">
              <a:latin typeface="Monotype Corsiva" pitchFamily="66" charset="0"/>
            </a:endParaRPr>
          </a:p>
          <a:p>
            <a:pPr algn="ctr"/>
            <a:r>
              <a:rPr lang="en-US" sz="3200" dirty="0" smtClean="0">
                <a:latin typeface="Monotype Corsiva" pitchFamily="66" charset="0"/>
              </a:rPr>
              <a:t>111110000</a:t>
            </a:r>
            <a:r>
              <a:rPr lang="en-US" sz="3200" dirty="0" smtClean="0"/>
              <a:t> </a:t>
            </a:r>
            <a:r>
              <a:rPr lang="bg-BG" sz="3200" dirty="0" smtClean="0">
                <a:latin typeface="Monotype Corsiva" pitchFamily="66" charset="0"/>
              </a:rPr>
              <a:t>г.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>
            <a:hlinkClick r:id="rId3" action="ppaction://hlinkfile"/>
          </p:cNvPr>
          <p:cNvPicPr/>
          <p:nvPr/>
        </p:nvPicPr>
        <p:blipFill>
          <a:blip r:embed="rId4" cstate="print"/>
          <a:srcRect l="35547" t="17714" r="34766" b="42857"/>
          <a:stretch>
            <a:fillRect/>
          </a:stretch>
        </p:blipFill>
        <p:spPr bwMode="auto">
          <a:xfrm>
            <a:off x="7162800" y="5181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лавие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chemeClr val="tx1"/>
                </a:solidFill>
                <a:latin typeface="Monotype Corsiva" pitchFamily="66" charset="0"/>
              </a:rPr>
              <a:t>Пример 5- Числови редици и триъгълник на Паскал</a:t>
            </a:r>
            <a:endParaRPr lang="bg-BG" sz="4000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-84" t="3226" r="286" b="3226"/>
          <a:stretch>
            <a:fillRect/>
          </a:stretch>
        </p:blipFill>
        <p:spPr bwMode="auto">
          <a:xfrm>
            <a:off x="457201" y="1600199"/>
            <a:ext cx="8108730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46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46760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tx1"/>
                </a:solidFill>
                <a:latin typeface="Monotype Corsiva" pitchFamily="66" charset="0"/>
              </a:rPr>
              <a:t>Учениците намериха интересни връзки между триъгълника на Паскал и редицата на </a:t>
            </a:r>
            <a:r>
              <a:rPr lang="bg-BG" sz="3200" dirty="0" err="1" smtClean="0">
                <a:solidFill>
                  <a:schemeClr val="tx1"/>
                </a:solidFill>
                <a:latin typeface="Monotype Corsiva" pitchFamily="66" charset="0"/>
              </a:rPr>
              <a:t>Фибоначи</a:t>
            </a:r>
            <a:endParaRPr lang="bg-BG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" name="Контейнер за съдържание 9" descr="ima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2004777"/>
            <a:ext cx="6324600" cy="3437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543800" y="5791200"/>
            <a:ext cx="1066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bg-BG" sz="3200" dirty="0" smtClean="0">
                <a:solidFill>
                  <a:schemeClr val="tx1"/>
                </a:solidFill>
                <a:latin typeface="Monotype Corsiva" pitchFamily="66" charset="0"/>
              </a:rPr>
              <a:t>Учениците намериха интересни връзка между триъгълника на Паскал и триъгълника на </a:t>
            </a:r>
            <a:r>
              <a:rPr lang="bg-BG" sz="3200" dirty="0" err="1" smtClean="0">
                <a:solidFill>
                  <a:schemeClr val="tx1"/>
                </a:solidFill>
                <a:latin typeface="Monotype Corsiva" pitchFamily="66" charset="0"/>
              </a:rPr>
              <a:t>Серпински</a:t>
            </a:r>
            <a:endParaRPr lang="bg-BG" sz="3200" dirty="0"/>
          </a:p>
        </p:txBody>
      </p:sp>
      <p:pic>
        <p:nvPicPr>
          <p:cNvPr id="8" name="Контейнер за съдържание 7" descr="14022323_177498176004898_5922800751984643447_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1905000"/>
            <a:ext cx="7391400" cy="3896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696200" y="5562600"/>
            <a:ext cx="914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tx1"/>
                </a:solidFill>
                <a:latin typeface="Monotype Corsiva" pitchFamily="66" charset="0"/>
              </a:rPr>
              <a:t>В изследване през месец май, зададох следния въпрос:</a:t>
            </a:r>
            <a:endParaRPr lang="bg-BG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" name="Контейнер за съдържание 7"/>
          <p:cNvPicPr>
            <a:picLocks noGrp="1"/>
          </p:cNvPicPr>
          <p:nvPr>
            <p:ph idx="1"/>
          </p:nvPr>
        </p:nvPicPr>
        <p:blipFill>
          <a:blip r:embed="rId4" cstate="print"/>
          <a:srcRect l="4487" t="22433" r="27350" b="53612"/>
          <a:stretch>
            <a:fillRect/>
          </a:stretch>
        </p:blipFill>
        <p:spPr bwMode="auto">
          <a:xfrm>
            <a:off x="304800" y="25146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2"/>
            <a:ext cx="9143999" cy="6865462"/>
          </a:xfrm>
          <a:prstGeom prst="rect">
            <a:avLst/>
          </a:prstGeom>
          <a:noFill/>
        </p:spPr>
      </p:pic>
      <p:pic>
        <p:nvPicPr>
          <p:cNvPr id="5" name="Картина 4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696200" y="5562600"/>
            <a:ext cx="914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ово поле 7"/>
          <p:cNvSpPr txBox="1"/>
          <p:nvPr/>
        </p:nvSpPr>
        <p:spPr>
          <a:xfrm>
            <a:off x="762000" y="685801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3200" dirty="0" smtClean="0">
                <a:latin typeface="Monotype Corsiva" pitchFamily="66" charset="0"/>
              </a:rPr>
              <a:t>С помощта на </a:t>
            </a:r>
            <a:r>
              <a:rPr lang="en-US" sz="3200" dirty="0" err="1" smtClean="0">
                <a:latin typeface="Monotype Corsiva" pitchFamily="66" charset="0"/>
              </a:rPr>
              <a:t>GeoGebra</a:t>
            </a:r>
            <a:r>
              <a:rPr lang="en-US" sz="3200" dirty="0" smtClean="0">
                <a:latin typeface="Monotype Corsiva" pitchFamily="66" charset="0"/>
              </a:rPr>
              <a:t> </a:t>
            </a:r>
            <a:r>
              <a:rPr lang="bg-BG" sz="3200" dirty="0" smtClean="0">
                <a:latin typeface="Monotype Corsiva" pitchFamily="66" charset="0"/>
              </a:rPr>
              <a:t>успях да намеря неточност в условието на следната задача: - Даден е успоредник с дължини на страните 1 и 3 см и ъгъл между диагоналите 45 градуса. Намерете лицето на успоредника. Отг. 4 кв.см</a:t>
            </a:r>
            <a:endParaRPr lang="bg-BG" sz="3200" dirty="0">
              <a:latin typeface="Monotype Corsiva" pitchFamily="66" charset="0"/>
            </a:endParaRPr>
          </a:p>
        </p:txBody>
      </p:sp>
      <p:pic>
        <p:nvPicPr>
          <p:cNvPr id="10" name="Картина 9"/>
          <p:cNvPicPr/>
          <p:nvPr/>
        </p:nvPicPr>
        <p:blipFill>
          <a:blip r:embed="rId4" cstate="print"/>
          <a:srcRect l="18859" t="56061" r="56105" b="26326"/>
          <a:stretch>
            <a:fillRect/>
          </a:stretch>
        </p:blipFill>
        <p:spPr bwMode="auto">
          <a:xfrm>
            <a:off x="2133600" y="36576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462"/>
            <a:ext cx="9143999" cy="6865462"/>
          </a:xfrm>
          <a:prstGeom prst="rect">
            <a:avLst/>
          </a:prstGeom>
          <a:noFill/>
        </p:spPr>
      </p:pic>
      <p:pic>
        <p:nvPicPr>
          <p:cNvPr id="5" name="Картина 4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696200" y="5562600"/>
            <a:ext cx="914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оъгълник 5"/>
          <p:cNvSpPr/>
          <p:nvPr/>
        </p:nvSpPr>
        <p:spPr>
          <a:xfrm>
            <a:off x="304800" y="609600"/>
            <a:ext cx="86292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6600" dirty="0" smtClean="0">
                <a:latin typeface="Monotype Corsiva" pitchFamily="66" charset="0"/>
              </a:rPr>
              <a:t>Благодаря за вниманието!</a:t>
            </a:r>
            <a:endParaRPr lang="en-US" sz="66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57200" y="5842337"/>
            <a:ext cx="7326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Monotype Corsiva" pitchFamily="66" charset="0"/>
              </a:rPr>
              <a:t>Дизайнът на  фона на слайдовете е изработен от г-жа Жулиета Петрова,</a:t>
            </a:r>
          </a:p>
          <a:p>
            <a:r>
              <a:rPr lang="bg-BG" sz="2000" dirty="0" smtClean="0">
                <a:latin typeface="Monotype Corsiva" pitchFamily="66" charset="0"/>
              </a:rPr>
              <a:t>главен учител по информационни технологии в СУ “Иван Вазов”</a:t>
            </a:r>
          </a:p>
          <a:p>
            <a:r>
              <a:rPr lang="bg-BG" sz="2000" dirty="0" smtClean="0">
                <a:latin typeface="Monotype Corsiva" pitchFamily="66" charset="0"/>
              </a:rPr>
              <a:t> гр. Стара Загора.</a:t>
            </a:r>
            <a:endParaRPr lang="en-US" sz="20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500" t="26000" r="27500" b="14000"/>
          <a:stretch>
            <a:fillRect/>
          </a:stretch>
        </p:blipFill>
        <p:spPr bwMode="auto">
          <a:xfrm>
            <a:off x="1600200" y="1676400"/>
            <a:ext cx="6029960" cy="41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145" name="Picture 1" descr="D:\Izpiti Vazov\dmo\Картин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Картина 5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315200" y="5562600"/>
            <a:ext cx="990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ово поле 6"/>
          <p:cNvSpPr txBox="1"/>
          <p:nvPr/>
        </p:nvSpPr>
        <p:spPr>
          <a:xfrm>
            <a:off x="685800" y="685800"/>
            <a:ext cx="7696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latin typeface="Monotype Corsiva" pitchFamily="66" charset="0"/>
              </a:rPr>
              <a:t>Ключова дефиниция: Задачата е с отворен край, когато от учениците се очаква да работят самостоятелно по зададения проблем. </a:t>
            </a:r>
          </a:p>
          <a:p>
            <a:r>
              <a:rPr lang="bg-BG" sz="3200" dirty="0" smtClean="0">
                <a:latin typeface="Monotype Corsiva" pitchFamily="66" charset="0"/>
              </a:rPr>
              <a:t>Основните въпроси пред тях са:</a:t>
            </a:r>
          </a:p>
          <a:p>
            <a:pPr lvl="0">
              <a:buFont typeface="Wingdings" pitchFamily="2" charset="2"/>
              <a:buChar char="Ø"/>
            </a:pPr>
            <a:r>
              <a:rPr lang="bg-BG" sz="3200" dirty="0" smtClean="0">
                <a:latin typeface="Monotype Corsiva" pitchFamily="66" charset="0"/>
              </a:rPr>
              <a:t>Каква е дадената ситуация?</a:t>
            </a:r>
          </a:p>
          <a:p>
            <a:pPr lvl="0">
              <a:buFont typeface="Wingdings" pitchFamily="2" charset="2"/>
              <a:buChar char="Ø"/>
            </a:pPr>
            <a:r>
              <a:rPr lang="bg-BG" sz="3200" dirty="0" smtClean="0">
                <a:latin typeface="Monotype Corsiva" pitchFamily="66" charset="0"/>
              </a:rPr>
              <a:t>Как да започна и какво да направя?</a:t>
            </a:r>
          </a:p>
          <a:p>
            <a:pPr lvl="0">
              <a:buFont typeface="Wingdings" pitchFamily="2" charset="2"/>
              <a:buChar char="Ø"/>
            </a:pPr>
            <a:r>
              <a:rPr lang="bg-BG" sz="3200" dirty="0" smtClean="0">
                <a:latin typeface="Monotype Corsiva" pitchFamily="66" charset="0"/>
              </a:rPr>
              <a:t>Как да интерпретирам резултата, който получавам?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2"/>
            <a:ext cx="9143999" cy="6865462"/>
          </a:xfrm>
          <a:prstGeom prst="rect">
            <a:avLst/>
          </a:prstGeom>
          <a:noFill/>
        </p:spPr>
      </p:pic>
      <p:pic>
        <p:nvPicPr>
          <p:cNvPr id="7" name="Картина 6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696200" y="5791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90600" y="660130"/>
            <a:ext cx="731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ситуации с отворен край се стремим да постигнем следните цели: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Учениците да получат собствен поглед върху представената им ситуация, като подберат, придобият и преценят информацията.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развият </a:t>
            </a:r>
            <a:r>
              <a:rPr kumimoji="0" lang="bg-BG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ситуативни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въпроси или предположения, да изкажат</a:t>
            </a:r>
            <a:r>
              <a:rPr kumimoji="0" lang="bg-BG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хипотези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изследват математически процеси и пътища, за да отговорят на зададените въпроси или да </a:t>
            </a:r>
            <a:r>
              <a:rPr kumimoji="0" lang="bg-BG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валидират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предположенията си.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обменят прозренията и знанията си с останалите си съученици.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Учениците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намират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bg-BG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изследват, анализират и з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аписват допълнителните въпроси и предположения във връзка с зададената ситуация. 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46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>
            <a:hlinkClick r:id="rId3"/>
          </p:cNvPr>
          <p:cNvPicPr/>
          <p:nvPr/>
        </p:nvPicPr>
        <p:blipFill>
          <a:blip r:embed="rId4" cstate="print"/>
          <a:srcRect l="35547" t="17714" r="34766" b="42857"/>
          <a:stretch>
            <a:fillRect/>
          </a:stretch>
        </p:blipFill>
        <p:spPr bwMode="auto">
          <a:xfrm>
            <a:off x="8077200" y="5867400"/>
            <a:ext cx="838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ово поле 5"/>
          <p:cNvSpPr txBox="1"/>
          <p:nvPr/>
        </p:nvSpPr>
        <p:spPr>
          <a:xfrm>
            <a:off x="457200" y="533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dirty="0" smtClean="0">
                <a:latin typeface="Monotype Corsiva" pitchFamily="66" charset="0"/>
              </a:rPr>
              <a:t>Пример 1 – Суми на числови редици </a:t>
            </a:r>
            <a:endParaRPr lang="bg-BG" sz="4000" dirty="0">
              <a:latin typeface="Monotype Corsiva" pitchFamily="66" charset="0"/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5660" t="28174" r="66038" b="32799"/>
          <a:stretch>
            <a:fillRect/>
          </a:stretch>
        </p:blipFill>
        <p:spPr bwMode="auto">
          <a:xfrm>
            <a:off x="195943" y="2057400"/>
            <a:ext cx="4650602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l="3774" t="30975" r="37736" b="8648"/>
          <a:stretch>
            <a:fillRect/>
          </a:stretch>
        </p:blipFill>
        <p:spPr bwMode="auto">
          <a:xfrm>
            <a:off x="4320540" y="21336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>
            <a:hlinkClick r:id="rId3"/>
          </p:cNvPr>
          <p:cNvPicPr/>
          <p:nvPr/>
        </p:nvPicPr>
        <p:blipFill>
          <a:blip r:embed="rId4" cstate="print"/>
          <a:srcRect l="35547" t="17714" r="34766" b="42857"/>
          <a:stretch>
            <a:fillRect/>
          </a:stretch>
        </p:blipFill>
        <p:spPr bwMode="auto">
          <a:xfrm>
            <a:off x="7848600" y="5791200"/>
            <a:ext cx="914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685800"/>
          </a:xfrm>
        </p:spPr>
        <p:txBody>
          <a:bodyPr>
            <a:normAutofit/>
          </a:bodyPr>
          <a:lstStyle/>
          <a:p>
            <a:pPr algn="ctr"/>
            <a:r>
              <a:rPr lang="bg-BG" sz="4000" dirty="0" smtClean="0">
                <a:solidFill>
                  <a:schemeClr val="tx1"/>
                </a:solidFill>
                <a:latin typeface="Monotype Corsiva" pitchFamily="66" charset="0"/>
              </a:rPr>
              <a:t>Пример 2-Отделяне на точен квадрат </a:t>
            </a:r>
            <a:endParaRPr lang="bg-BG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990600" y="1447800"/>
            <a:ext cx="7210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Monotype Corsiva" pitchFamily="66" charset="0"/>
              </a:rPr>
              <a:t>Типична задача от 7 клас: Разложете на множители, чрез отделяне на </a:t>
            </a:r>
          </a:p>
          <a:p>
            <a:r>
              <a:rPr lang="bg-BG" sz="2000" dirty="0" smtClean="0">
                <a:latin typeface="Monotype Corsiva" pitchFamily="66" charset="0"/>
              </a:rPr>
              <a:t>точен квадрат: </a:t>
            </a:r>
            <a:endParaRPr lang="bg-BG" sz="2000" dirty="0">
              <a:latin typeface="Monotype Corsiva" pitchFamily="66" charset="0"/>
            </a:endParaRPr>
          </a:p>
        </p:txBody>
      </p:sp>
      <p:pic>
        <p:nvPicPr>
          <p:cNvPr id="20" name="Картина 19"/>
          <p:cNvPicPr/>
          <p:nvPr/>
        </p:nvPicPr>
        <p:blipFill>
          <a:blip r:embed="rId5" cstate="print"/>
          <a:srcRect l="16027" t="38873" r="64439" b="52783"/>
          <a:stretch>
            <a:fillRect/>
          </a:stretch>
        </p:blipFill>
        <p:spPr bwMode="auto">
          <a:xfrm>
            <a:off x="2667000" y="17526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Текстово поле 20"/>
          <p:cNvSpPr txBox="1"/>
          <p:nvPr/>
        </p:nvSpPr>
        <p:spPr>
          <a:xfrm>
            <a:off x="1219200" y="2286000"/>
            <a:ext cx="554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Monotype Corsiva" pitchFamily="66" charset="0"/>
              </a:rPr>
              <a:t>Ето и геометричната интерпретация на разлагането:</a:t>
            </a:r>
            <a:endParaRPr lang="bg-BG" sz="2000" dirty="0">
              <a:latin typeface="Monotype Corsiva" pitchFamily="66" charset="0"/>
            </a:endParaRPr>
          </a:p>
        </p:txBody>
      </p:sp>
      <p:pic>
        <p:nvPicPr>
          <p:cNvPr id="22" name="Картина 21" descr="C:\Users\Dinko\AppData\Local\Microsoft\Windows\Temporary Internet Files\Content.Word\14364847_194384514316264_4483229726138109123_n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590800"/>
            <a:ext cx="3637280" cy="12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Картина 22" descr="C:\Users\Dinko\AppData\Local\Microsoft\Windows\Temporary Internet Files\Content.Word\14364847_194384514316264_4483229726138109123_n.png"/>
          <p:cNvPicPr/>
          <p:nvPr/>
        </p:nvPicPr>
        <p:blipFill>
          <a:blip r:embed="rId7" cstate="print"/>
          <a:srcRect r="1276" b="3245"/>
          <a:stretch>
            <a:fillRect/>
          </a:stretch>
        </p:blipFill>
        <p:spPr bwMode="auto">
          <a:xfrm>
            <a:off x="762000" y="4038600"/>
            <a:ext cx="3583959" cy="12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Картина 23"/>
          <p:cNvPicPr/>
          <p:nvPr/>
        </p:nvPicPr>
        <p:blipFill>
          <a:blip r:embed="rId8" cstate="print"/>
          <a:srcRect l="1920" t="24080" r="81826" b="52597"/>
          <a:stretch>
            <a:fillRect/>
          </a:stretch>
        </p:blipFill>
        <p:spPr bwMode="auto">
          <a:xfrm>
            <a:off x="990600" y="51816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Картина 24" descr="C:\Users\Dinko\AppData\Local\Microsoft\Windows\Temporary Internet Files\Content.Word\14364847_194384514316264_4483229726138109123_n.png"/>
          <p:cNvPicPr/>
          <p:nvPr/>
        </p:nvPicPr>
        <p:blipFill>
          <a:blip r:embed="rId9" cstate="print"/>
          <a:srcRect l="92137" t="82530"/>
          <a:stretch>
            <a:fillRect/>
          </a:stretch>
        </p:blipFill>
        <p:spPr bwMode="auto">
          <a:xfrm>
            <a:off x="2667000" y="5867400"/>
            <a:ext cx="533400" cy="41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Картина 25"/>
          <p:cNvPicPr/>
          <p:nvPr/>
        </p:nvPicPr>
        <p:blipFill>
          <a:blip r:embed="rId10" cstate="print"/>
          <a:srcRect l="32625" t="33902" r="35735" b="42235"/>
          <a:stretch>
            <a:fillRect/>
          </a:stretch>
        </p:blipFill>
        <p:spPr bwMode="auto">
          <a:xfrm>
            <a:off x="4953000" y="2590800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Картина 26"/>
          <p:cNvPicPr/>
          <p:nvPr/>
        </p:nvPicPr>
        <p:blipFill>
          <a:blip r:embed="rId10" cstate="print"/>
          <a:srcRect l="40997" t="62618" r="55985" b="32742"/>
          <a:stretch>
            <a:fillRect/>
          </a:stretch>
        </p:blipFill>
        <p:spPr bwMode="auto">
          <a:xfrm>
            <a:off x="6781800" y="2971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Картина 27" descr="C:\Users\Dinko\AppData\Local\Microsoft\Windows\Temporary Internet Files\Content.Word\14364847_194384514316264_4483229726138109123_n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38862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848600" y="5715000"/>
            <a:ext cx="990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ово поле 4"/>
          <p:cNvSpPr txBox="1"/>
          <p:nvPr/>
        </p:nvSpPr>
        <p:spPr>
          <a:xfrm>
            <a:off x="838200" y="609600"/>
            <a:ext cx="285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>
                <a:latin typeface="Monotype Corsiva" pitchFamily="66" charset="0"/>
              </a:rPr>
              <a:t> </a:t>
            </a:r>
            <a:endParaRPr lang="en-US" sz="3600" dirty="0">
              <a:latin typeface="Monotype Corsiva" pitchFamily="66" charset="0"/>
            </a:endParaRPr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dirty="0" smtClean="0">
                <a:solidFill>
                  <a:schemeClr val="tx1"/>
                </a:solidFill>
                <a:latin typeface="Monotype Corsiva" pitchFamily="66" charset="0"/>
              </a:rPr>
              <a:t>Пример 3-Отделяне на точен куб </a:t>
            </a:r>
            <a:endParaRPr lang="bg-BG" sz="4400" dirty="0"/>
          </a:p>
        </p:txBody>
      </p:sp>
      <p:pic>
        <p:nvPicPr>
          <p:cNvPr id="12" name="Контейнер за съдържание 11" descr="14947598_219539181800797_637064745838646649_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3382" t="27089" r="-4684" b="19096"/>
          <a:stretch>
            <a:fillRect/>
          </a:stretch>
        </p:blipFill>
        <p:spPr>
          <a:xfrm>
            <a:off x="631722" y="1981200"/>
            <a:ext cx="8055077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5462"/>
          </a:xfrm>
          <a:prstGeom prst="rect">
            <a:avLst/>
          </a:prstGeom>
          <a:noFill/>
        </p:spPr>
      </p:pic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tx1"/>
                </a:solidFill>
                <a:latin typeface="Monotype Corsiva" pitchFamily="66" charset="0"/>
              </a:rPr>
              <a:t>И нашата интерпретация на тази сума </a:t>
            </a:r>
            <a:r>
              <a:rPr lang="bg-BG" dirty="0" smtClean="0">
                <a:solidFill>
                  <a:schemeClr val="tx1"/>
                </a:solidFill>
                <a:latin typeface="Monotype Corsiva" pitchFamily="66" charset="0"/>
                <a:sym typeface="Wingdings" pitchFamily="2" charset="2"/>
              </a:rPr>
              <a:t></a:t>
            </a:r>
            <a:endParaRPr lang="bg-B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2" name="Контейнер за съдържание 11" descr="15310650_10211682468083554_1162080746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9635" y="2286000"/>
            <a:ext cx="4066165" cy="3657600"/>
          </a:xfrm>
        </p:spPr>
      </p:pic>
      <p:pic>
        <p:nvPicPr>
          <p:cNvPr id="13" name="Контейнер за съдържание 12" descr="15320322_10211682801691894_1151668891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95576"/>
            <a:ext cx="4038600" cy="3684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848600" y="5715000"/>
            <a:ext cx="990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bg-BG" sz="4000" dirty="0" smtClean="0">
                <a:solidFill>
                  <a:schemeClr val="tx1"/>
                </a:solidFill>
                <a:latin typeface="Monotype Corsiva" pitchFamily="66" charset="0"/>
              </a:rPr>
              <a:t>Пример 4 – Сбор на кубове</a:t>
            </a:r>
            <a:endParaRPr lang="bg-BG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Контейнер за съдържание 5" descr="13921194_169075410180508_1055836894445339042_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729581"/>
            <a:ext cx="6934200" cy="4693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zpiti Vazov\dmo\Карт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2"/>
            <a:ext cx="9143999" cy="6865462"/>
          </a:xfrm>
          <a:prstGeom prst="rect">
            <a:avLst/>
          </a:prstGeom>
          <a:noFill/>
        </p:spPr>
      </p:pic>
      <p:pic>
        <p:nvPicPr>
          <p:cNvPr id="3" name="Картина 2" descr="C:\Users\a\Desktop\download-icons-device-screen.png"/>
          <p:cNvPicPr/>
          <p:nvPr/>
        </p:nvPicPr>
        <p:blipFill>
          <a:blip r:embed="rId3" cstate="print"/>
          <a:srcRect l="35547" t="17714" r="34766" b="42857"/>
          <a:stretch>
            <a:fillRect/>
          </a:stretch>
        </p:blipFill>
        <p:spPr bwMode="auto">
          <a:xfrm>
            <a:off x="7848600" y="5715000"/>
            <a:ext cx="990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лавие 3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620000" cy="266700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Monotype Corsiva" pitchFamily="66" charset="0"/>
              </a:rPr>
              <a:t>Нашата интерпретация на тази сума с помощта на </a:t>
            </a:r>
            <a:r>
              <a:rPr lang="en-US" sz="2400" dirty="0" err="1" smtClean="0">
                <a:solidFill>
                  <a:schemeClr val="tx1"/>
                </a:solidFill>
                <a:latin typeface="Monotype Corsiva" pitchFamily="66" charset="0"/>
              </a:rPr>
              <a:t>Elica</a:t>
            </a:r>
            <a:r>
              <a:rPr lang="bg-BG" sz="2400" dirty="0" smtClean="0">
                <a:solidFill>
                  <a:schemeClr val="tx1"/>
                </a:solidFill>
                <a:latin typeface="Monotype Corsiva" pitchFamily="66" charset="0"/>
              </a:rPr>
              <a:t>. При тях разиграх следната ситуация: - Казах им, че разполагат с 225 еднакви кубчета със страна 1 см. Първата задача към тях беше да ги подредят под формата на квадрат. Тази задача не ги затрудни, защото използваха разлагане на множители и лесно достигнаха до страната на квадрата, че е 15 см. Втората задача към тях с дадените 225 кубчета да построят кубове, страните на които са последователни естествени числа.</a:t>
            </a:r>
            <a:endParaRPr lang="bg-BG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bg-BG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9" name="Картина 8"/>
          <p:cNvPicPr/>
          <p:nvPr/>
        </p:nvPicPr>
        <p:blipFill>
          <a:blip r:embed="rId4" cstate="print"/>
          <a:srcRect l="35891" t="51028" r="36540" b="23364"/>
          <a:stretch>
            <a:fillRect/>
          </a:stretch>
        </p:blipFill>
        <p:spPr bwMode="auto">
          <a:xfrm>
            <a:off x="3048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/>
          <p:cNvPicPr/>
          <p:nvPr/>
        </p:nvPicPr>
        <p:blipFill>
          <a:blip r:embed="rId5" cstate="print"/>
          <a:srcRect l="36079" t="44236" r="42873" b="27363"/>
          <a:stretch>
            <a:fillRect/>
          </a:stretch>
        </p:blipFill>
        <p:spPr bwMode="auto">
          <a:xfrm>
            <a:off x="2209800" y="419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/>
          <p:cNvPicPr/>
          <p:nvPr/>
        </p:nvPicPr>
        <p:blipFill>
          <a:blip r:embed="rId6" cstate="print"/>
          <a:srcRect l="37588" t="37518" r="40014" b="29258"/>
          <a:stretch>
            <a:fillRect/>
          </a:stretch>
        </p:blipFill>
        <p:spPr bwMode="auto">
          <a:xfrm>
            <a:off x="4267200" y="396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артина 11"/>
          <p:cNvPicPr/>
          <p:nvPr/>
        </p:nvPicPr>
        <p:blipFill>
          <a:blip r:embed="rId7" cstate="print"/>
          <a:srcRect l="36655" t="30610" r="37680" b="24221"/>
          <a:stretch>
            <a:fillRect/>
          </a:stretch>
        </p:blipFill>
        <p:spPr bwMode="auto">
          <a:xfrm>
            <a:off x="6553200" y="3657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438</Words>
  <Application>Microsoft Office PowerPoint</Application>
  <PresentationFormat>Презентация на цял екран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Пример 2-Отделяне на точен квадрат </vt:lpstr>
      <vt:lpstr>Пример 3-Отделяне на точен куб </vt:lpstr>
      <vt:lpstr>И нашата интерпретация на тази сума </vt:lpstr>
      <vt:lpstr>Пример 4 – Сбор на кубове</vt:lpstr>
      <vt:lpstr>Нашата интерпретация на тази сума с помощта на Elica. При тях разиграх следната ситуация: - Казах им, че разполагат с 225 еднакви кубчета със страна 1 см. Първата задача към тях беше да ги подредят под формата на квадрат. Тази задача не ги затрудни, защото използваха разлагане на множители и лесно достигнаха до страната на квадрата, че е 15 см. Втората задача към тях с дадените 225 кубчета да построят кубове, страните на които са последователни естествени числа.</vt:lpstr>
      <vt:lpstr>Пример 5- Числови редици и триъгълник на Паскал</vt:lpstr>
      <vt:lpstr>Учениците намериха интересни връзки между триъгълника на Паскал и редицата на Фибоначи</vt:lpstr>
      <vt:lpstr>Учениците намериха интересни връзка между триъгълника на Паскал и триъгълника на Серпински</vt:lpstr>
      <vt:lpstr>В изследване през месец май, зададох следния въпрос: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 в 8 клас и как с помоща на еднаквостите да изработим собствено или фирмено лого</dc:title>
  <dc:creator>a</dc:creator>
  <cp:lastModifiedBy>Dinko</cp:lastModifiedBy>
  <cp:revision>136</cp:revision>
  <dcterms:created xsi:type="dcterms:W3CDTF">2015-02-11T08:07:57Z</dcterms:created>
  <dcterms:modified xsi:type="dcterms:W3CDTF">2016-12-04T19:35:29Z</dcterms:modified>
</cp:coreProperties>
</file>