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76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6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1013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39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4414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375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655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9832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618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0481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8147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3672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016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4DEFF"/>
            </a:gs>
            <a:gs pos="27000">
              <a:schemeClr val="bg1">
                <a:lumMod val="85000"/>
              </a:schemeClr>
            </a:gs>
            <a:gs pos="66000">
              <a:srgbClr val="D4DEFF"/>
            </a:gs>
            <a:gs pos="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BD39B-B6F9-4B96-BA74-3978E29FAA85}" type="datetimeFigureOut">
              <a:rPr lang="bg-BG" smtClean="0"/>
              <a:t>29.11.2016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1FA8B-B110-4F03-BFD8-56C9A74B435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6588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bg-BG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лица на многоъгълници към съзвездия</a:t>
            </a:r>
            <a:endParaRPr lang="bg-BG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лавие 4"/>
          <p:cNvSpPr>
            <a:spLocks noGrp="1"/>
          </p:cNvSpPr>
          <p:nvPr>
            <p:ph type="subTitle" idx="1"/>
          </p:nvPr>
        </p:nvSpPr>
        <p:spPr>
          <a:xfrm>
            <a:off x="1403648" y="3429000"/>
            <a:ext cx="6400800" cy="1752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bg-BG" b="1" dirty="0" smtClean="0">
                <a:solidFill>
                  <a:schemeClr val="bg1"/>
                </a:solidFill>
              </a:rPr>
              <a:t>Румяна Николова</a:t>
            </a:r>
          </a:p>
          <a:p>
            <a:pPr>
              <a:spcBef>
                <a:spcPts val="0"/>
              </a:spcBef>
            </a:pPr>
            <a:r>
              <a:rPr lang="bg-BG" b="1" dirty="0" smtClean="0">
                <a:solidFill>
                  <a:schemeClr val="bg1"/>
                </a:solidFill>
              </a:rPr>
              <a:t>Спаска Измирлиева</a:t>
            </a:r>
          </a:p>
          <a:p>
            <a:pPr>
              <a:spcBef>
                <a:spcPts val="0"/>
              </a:spcBef>
            </a:pPr>
            <a:r>
              <a:rPr lang="bg-BG" b="1" dirty="0" smtClean="0">
                <a:solidFill>
                  <a:schemeClr val="bg1"/>
                </a:solidFill>
              </a:rPr>
              <a:t>1. СУ „Пенчо П. Славейков</a:t>
            </a:r>
            <a:r>
              <a:rPr lang="bg-BG" sz="4000" b="1" dirty="0" smtClean="0">
                <a:solidFill>
                  <a:schemeClr val="bg1"/>
                </a:solidFill>
              </a:rPr>
              <a:t>“</a:t>
            </a:r>
            <a:endParaRPr lang="bg-BG" sz="4000" b="1" dirty="0">
              <a:solidFill>
                <a:schemeClr val="bg1"/>
              </a:solidFill>
            </a:endParaRPr>
          </a:p>
        </p:txBody>
      </p:sp>
      <p:sp>
        <p:nvSpPr>
          <p:cNvPr id="2" name="Правоъгълник 1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bg-BG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856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232248"/>
          </a:xfrm>
        </p:spPr>
        <p:txBody>
          <a:bodyPr>
            <a:noAutofit/>
          </a:bodyPr>
          <a:lstStyle/>
          <a:p>
            <a:pPr algn="l"/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Следващата стъпка беше да предложим на учениците динамичен файл, създаден в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GeoGebra</a:t>
            </a:r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Целта ни беше да </a:t>
            </a:r>
            <a:r>
              <a:rPr lang="bg-BG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 стимулираме да </a:t>
            </a:r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изследват как се променят лицата на фигурите при промяна на единичната отсечка.</a:t>
            </a:r>
            <a:b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636912"/>
            <a:ext cx="7704857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119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944216"/>
          </a:xfrm>
        </p:spPr>
        <p:txBody>
          <a:bodyPr>
            <a:noAutofit/>
          </a:bodyPr>
          <a:lstStyle/>
          <a:p>
            <a:pPr algn="l"/>
            <a:r>
              <a:rPr lang="bg-BG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Учениците изчисляваха лицата на фигурите </a:t>
            </a:r>
            <a:r>
              <a:rPr lang="bg-B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bg-BG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 събираха, за да получат общото лице на къщата и на дървото.</a:t>
            </a:r>
            <a:br>
              <a:rPr lang="bg-BG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797701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88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91264" cy="2016224"/>
          </a:xfrm>
        </p:spPr>
        <p:txBody>
          <a:bodyPr>
            <a:normAutofit/>
          </a:bodyPr>
          <a:lstStyle/>
          <a:p>
            <a:pPr algn="l"/>
            <a:r>
              <a:rPr lang="bg-BG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Показахме нагледно защо триъгълниците на чертежа </a:t>
            </a:r>
            <a:r>
              <a:rPr lang="bg-BG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bg-BG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имат равни лица и пак преговорихме, че височината е разстоянието от връх на триъгълника до срещуположната страна.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8064896" cy="349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07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664296"/>
          </a:xfrm>
        </p:spPr>
        <p:txBody>
          <a:bodyPr>
            <a:noAutofit/>
          </a:bodyPr>
          <a:lstStyle/>
          <a:p>
            <a:pPr algn="l"/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време на следващ час показахме многоъгълници с върхове в квадратна мрежа. Целта беше учениците да ги разрежат мислено на изучавани геометрични фигури, на които умеят да намерят лицето и да съберат получените лица.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3789040"/>
            <a:ext cx="3682752" cy="1864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89040"/>
            <a:ext cx="3740224" cy="1849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2666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Autofit/>
          </a:bodyPr>
          <a:lstStyle/>
          <a:p>
            <a:pPr algn="l"/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Последната задача, която сме им поставили засега, е да намерят лицата на многоъгълници, представляващи съзвездия, като върховете на многоъгълниците са точки в квадратна мрежа. Използвахме съзвездията „Голяма мечка“, „Малка мечка“,  „Воловар“ и </a:t>
            </a:r>
            <a:r>
              <a:rPr lang="bg-BG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</a:t>
            </a:r>
            <a:endParaRPr lang="bg-BG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89877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403860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51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за по-напредналите</a:t>
            </a:r>
            <a:endParaRPr lang="bg-BG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7344816" cy="4262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009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Какво предстои?</a:t>
            </a:r>
            <a:endParaRPr lang="bg-B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/>
              <a:t>Задачата им в часовете по информационни технологии е да създадат интегриран документ с изображения на съзвездията,  изчисляване на лицата на получените многоъгълници в </a:t>
            </a:r>
            <a:r>
              <a:rPr lang="en-US" dirty="0"/>
              <a:t>Excel </a:t>
            </a:r>
            <a:r>
              <a:rPr lang="bg-BG" dirty="0"/>
              <a:t>и допълнителна информация, която са изучавали по други предмети. Даваме им свобода да включат митове и легенди, както и историческа информация.  Тази тема дава възможност за реализиране на много и интересни междупредметни връзки.</a:t>
            </a:r>
          </a:p>
        </p:txBody>
      </p:sp>
    </p:spTree>
    <p:extLst>
      <p:ext uri="{BB962C8B-B14F-4D97-AF65-F5344CB8AC3E}">
        <p14:creationId xmlns:p14="http://schemas.microsoft.com/office/powerpoint/2010/main" val="385729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096344"/>
          </a:xfrm>
        </p:spPr>
        <p:txBody>
          <a:bodyPr>
            <a:noAutofit/>
          </a:bodyPr>
          <a:lstStyle/>
          <a:p>
            <a:pPr algn="l"/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Включваме снимки от работата на учениците в часовете. Изобразяването на съзвездията им беше интересно, но изчисленията в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</a:t>
            </a:r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ги затрудниха. Предпочитаха да пресмятат писмено. Трябваше им време и допълнителни задачи, за да осъзнаят, че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 </a:t>
            </a:r>
            <a: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 да бъде помощник при решаването на задачи, а не допълнителна работа.</a:t>
            </a:r>
            <a:br>
              <a:rPr lang="bg-BG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2427302" cy="268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882" y="3573016"/>
            <a:ext cx="2488558" cy="2650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3016"/>
            <a:ext cx="259228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61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bg-BG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работата на ученици:</a:t>
            </a:r>
            <a:endParaRPr lang="bg-BG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3688220" cy="280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88" y="2852936"/>
            <a:ext cx="3902809" cy="280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79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за вниманието!</a:t>
            </a:r>
            <a:endParaRPr lang="bg-BG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718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Възрастова група – ученици от пети и шести клас</a:t>
            </a:r>
            <a:endParaRPr lang="bg-B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8139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bg-BG" sz="4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Опорни знания и умения</a:t>
            </a:r>
            <a:r>
              <a:rPr lang="bg-BG" sz="4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>1. От учебната програма за задължително обучение по математика</a:t>
            </a:r>
            <a:br>
              <a:rPr lang="bg-BG" dirty="0"/>
            </a:br>
            <a:r>
              <a:rPr lang="bg-BG" dirty="0"/>
              <a:t>    1.</a:t>
            </a:r>
            <a:r>
              <a:rPr lang="bg-BG" dirty="0" err="1"/>
              <a:t>1</a:t>
            </a:r>
            <a:r>
              <a:rPr lang="bg-BG" dirty="0"/>
              <a:t>. Основни геометрични фигури;</a:t>
            </a:r>
            <a:br>
              <a:rPr lang="bg-BG" dirty="0"/>
            </a:br>
            <a:r>
              <a:rPr lang="bg-BG" dirty="0"/>
              <a:t>    1.2. Разстояние от точка до права;</a:t>
            </a:r>
            <a:br>
              <a:rPr lang="bg-BG" dirty="0"/>
            </a:br>
            <a:r>
              <a:rPr lang="bg-BG" dirty="0"/>
              <a:t>    1.3. Лице на правоъгълник;</a:t>
            </a:r>
            <a:br>
              <a:rPr lang="bg-BG" dirty="0"/>
            </a:br>
            <a:r>
              <a:rPr lang="bg-BG" dirty="0"/>
              <a:t>    1.4. Лице на триъгълник;</a:t>
            </a:r>
            <a:br>
              <a:rPr lang="bg-BG" dirty="0"/>
            </a:br>
            <a:r>
              <a:rPr lang="bg-BG" dirty="0"/>
              <a:t>    1.5. Единична отсечка;</a:t>
            </a:r>
            <a:br>
              <a:rPr lang="bg-BG" dirty="0"/>
            </a:br>
            <a:r>
              <a:rPr lang="bg-BG" dirty="0"/>
              <a:t>    1.6. Квадратна мрежа.</a:t>
            </a:r>
            <a:br>
              <a:rPr lang="bg-BG" dirty="0"/>
            </a:br>
            <a:r>
              <a:rPr lang="bg-BG" dirty="0"/>
              <a:t>2. От учебната програма за задължително обучение по информационни технологии</a:t>
            </a:r>
            <a:br>
              <a:rPr lang="bg-BG" dirty="0"/>
            </a:br>
            <a:r>
              <a:rPr lang="bg-BG" dirty="0"/>
              <a:t>    2.1. Електронна таблица в </a:t>
            </a:r>
            <a:r>
              <a:rPr lang="en-US" dirty="0"/>
              <a:t>Excel</a:t>
            </a:r>
            <a:r>
              <a:rPr lang="bg-BG" dirty="0" smtClean="0"/>
              <a:t>;</a:t>
            </a:r>
            <a:br>
              <a:rPr lang="bg-BG" dirty="0" smtClean="0"/>
            </a:br>
            <a:r>
              <a:rPr lang="bg-BG" dirty="0" smtClean="0"/>
              <a:t>    </a:t>
            </a:r>
            <a:r>
              <a:rPr lang="en-US" dirty="0" smtClean="0"/>
              <a:t>2.1. </a:t>
            </a:r>
            <a:r>
              <a:rPr lang="bg-BG" dirty="0" smtClean="0"/>
              <a:t>Вмъкване на изображения в текстов документ.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3. </a:t>
            </a:r>
            <a:r>
              <a:rPr lang="bg-BG" dirty="0"/>
              <a:t>От други източници</a:t>
            </a:r>
            <a:br>
              <a:rPr lang="bg-BG" dirty="0"/>
            </a:br>
            <a:r>
              <a:rPr lang="bg-BG" dirty="0"/>
              <a:t>    3.1. Фигура с точки върхове на квадратна мрежа в </a:t>
            </a:r>
            <a:r>
              <a:rPr lang="en-US" dirty="0"/>
              <a:t>GeoGebra</a:t>
            </a:r>
            <a:r>
              <a:rPr lang="bg-BG" dirty="0"/>
              <a:t>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9241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 на уроците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6997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bg-BG" sz="4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резултат на обучението ученикът:</a:t>
            </a:r>
          </a:p>
          <a:p>
            <a:pPr marL="514350" indent="-514350">
              <a:buAutoNum type="arabicPeriod"/>
            </a:pPr>
            <a:r>
              <a:rPr lang="bg-BG" dirty="0" smtClean="0"/>
              <a:t>Да </a:t>
            </a:r>
            <a:r>
              <a:rPr lang="bg-BG" dirty="0"/>
              <a:t>умее да намира лице на многоъгълник с върхове точки в квадратна мрежа, като го разделя на триъгълници и правоъгълници и събира техните лица</a:t>
            </a:r>
            <a:r>
              <a:rPr lang="bg-BG" dirty="0" smtClean="0"/>
              <a:t>;</a:t>
            </a:r>
          </a:p>
          <a:p>
            <a:pPr marL="514350" indent="-514350">
              <a:buAutoNum type="arabicPeriod"/>
            </a:pPr>
            <a:r>
              <a:rPr lang="bg-BG" dirty="0" smtClean="0"/>
              <a:t> </a:t>
            </a:r>
            <a:r>
              <a:rPr lang="bg-BG" dirty="0"/>
              <a:t>Да умее да намира лице на многоъгълник с върхове точки в квадратна мрежа, като използва изваждане на лица на изучавани фигури</a:t>
            </a:r>
            <a:r>
              <a:rPr lang="bg-BG" dirty="0" smtClean="0"/>
              <a:t>;</a:t>
            </a:r>
          </a:p>
          <a:p>
            <a:pPr marL="514350" indent="-514350">
              <a:buAutoNum type="arabicPeriod"/>
            </a:pPr>
            <a:r>
              <a:rPr lang="bg-BG" dirty="0" smtClean="0"/>
              <a:t> </a:t>
            </a:r>
            <a:r>
              <a:rPr lang="bg-BG" dirty="0"/>
              <a:t>Да използва единична отсечка при решаване на практически задачи</a:t>
            </a:r>
            <a:r>
              <a:rPr lang="bg-BG" dirty="0" smtClean="0"/>
              <a:t>;</a:t>
            </a:r>
          </a:p>
          <a:p>
            <a:pPr marL="514350" indent="-514350">
              <a:buAutoNum type="arabicPeriod"/>
            </a:pPr>
            <a:r>
              <a:rPr lang="bg-BG" dirty="0" smtClean="0"/>
              <a:t> </a:t>
            </a:r>
            <a:r>
              <a:rPr lang="bg-BG" dirty="0"/>
              <a:t>Да използва </a:t>
            </a:r>
            <a:r>
              <a:rPr lang="en-US" dirty="0"/>
              <a:t>Excel </a:t>
            </a:r>
            <a:r>
              <a:rPr lang="bg-BG" dirty="0"/>
              <a:t>за извършване на пресмятанията</a:t>
            </a:r>
            <a:r>
              <a:rPr lang="bg-BG" dirty="0" smtClean="0"/>
              <a:t>.</a:t>
            </a:r>
          </a:p>
          <a:p>
            <a:pPr marL="514350" indent="-514350">
              <a:buAutoNum type="arabicPeriod"/>
            </a:pPr>
            <a:r>
              <a:rPr lang="bg-BG" dirty="0" smtClean="0"/>
              <a:t> </a:t>
            </a:r>
            <a:r>
              <a:rPr lang="bg-BG" dirty="0"/>
              <a:t>Да създаде интегриран документ, в който да включи изображения от </a:t>
            </a:r>
            <a:r>
              <a:rPr lang="en-US" dirty="0"/>
              <a:t>GeoGebra, </a:t>
            </a:r>
            <a:r>
              <a:rPr lang="bg-BG" dirty="0"/>
              <a:t>пресмятания в </a:t>
            </a:r>
            <a:r>
              <a:rPr lang="en-US" dirty="0"/>
              <a:t>Excel </a:t>
            </a:r>
            <a:r>
              <a:rPr lang="bg-BG" dirty="0"/>
              <a:t>и допълнителна информация от различни източници.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96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 съдържание</a:t>
            </a:r>
            <a:endParaRPr lang="bg-B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bg-BG" dirty="0"/>
              <a:t/>
            </a:r>
            <a:br>
              <a:rPr lang="bg-BG" dirty="0"/>
            </a:br>
            <a:r>
              <a:rPr lang="bg-BG" sz="4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Теоретични постановки:</a:t>
            </a:r>
            <a:br>
              <a:rPr lang="bg-BG" sz="4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dirty="0" smtClean="0"/>
              <a:t>    1</a:t>
            </a:r>
            <a:r>
              <a:rPr lang="bg-BG" dirty="0"/>
              <a:t>. Понятието лице;</a:t>
            </a:r>
            <a:br>
              <a:rPr lang="bg-BG" dirty="0"/>
            </a:br>
            <a:r>
              <a:rPr lang="bg-BG" dirty="0" smtClean="0"/>
              <a:t>    2</a:t>
            </a:r>
            <a:r>
              <a:rPr lang="bg-BG" dirty="0"/>
              <a:t>. Видове триъгълници – височини;</a:t>
            </a:r>
            <a:br>
              <a:rPr lang="bg-BG" dirty="0"/>
            </a:br>
            <a:r>
              <a:rPr lang="bg-BG" dirty="0" smtClean="0"/>
              <a:t>    3</a:t>
            </a:r>
            <a:r>
              <a:rPr lang="bg-BG" dirty="0"/>
              <a:t>. Геометрична фигура с върхове в квадратна мрежа;</a:t>
            </a:r>
            <a:br>
              <a:rPr lang="bg-BG" dirty="0"/>
            </a:br>
            <a:r>
              <a:rPr lang="bg-BG" dirty="0" smtClean="0"/>
              <a:t>    4</a:t>
            </a:r>
            <a:r>
              <a:rPr lang="bg-BG" dirty="0"/>
              <a:t>. Понятието единична отсечка;</a:t>
            </a:r>
            <a:br>
              <a:rPr lang="bg-BG" dirty="0"/>
            </a:br>
            <a:r>
              <a:rPr lang="bg-BG" dirty="0" smtClean="0"/>
              <a:t>    5</a:t>
            </a:r>
            <a:r>
              <a:rPr lang="bg-BG" dirty="0"/>
              <a:t>. Понятието електронна таблица.</a:t>
            </a:r>
          </a:p>
          <a:p>
            <a:pPr marL="0" indent="0">
              <a:buNone/>
            </a:pPr>
            <a:r>
              <a:rPr lang="bg-BG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Умения за:</a:t>
            </a:r>
            <a:br>
              <a:rPr lang="bg-BG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dirty="0" smtClean="0"/>
              <a:t>    1</a:t>
            </a:r>
            <a:r>
              <a:rPr lang="bg-BG" dirty="0"/>
              <a:t>. Евристично търсене на основни геометрични фигури;</a:t>
            </a:r>
            <a:br>
              <a:rPr lang="bg-BG" dirty="0"/>
            </a:br>
            <a:r>
              <a:rPr lang="bg-BG" dirty="0" smtClean="0"/>
              <a:t>    2</a:t>
            </a:r>
            <a:r>
              <a:rPr lang="bg-BG" dirty="0"/>
              <a:t>. Пресмятане на лице на основни геометрични фигури в </a:t>
            </a:r>
            <a:r>
              <a:rPr lang="en-US" dirty="0"/>
              <a:t>Excel;</a:t>
            </a: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>    3</a:t>
            </a:r>
            <a:r>
              <a:rPr lang="bg-BG" dirty="0"/>
              <a:t>. Работа с различни единични отсечки.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580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368152"/>
          </a:xfrm>
        </p:spPr>
        <p:txBody>
          <a:bodyPr>
            <a:noAutofit/>
          </a:bodyPr>
          <a:lstStyle/>
          <a:p>
            <a:r>
              <a:rPr lang="bg-BG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Какво успяхме да научим по време на уроците</a:t>
            </a:r>
            <a:endParaRPr lang="bg-BG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240360"/>
          </a:xfrm>
        </p:spPr>
        <p:txBody>
          <a:bodyPr/>
          <a:lstStyle/>
          <a:p>
            <a:pPr marL="0" indent="0">
              <a:buNone/>
            </a:pPr>
            <a:r>
              <a:rPr lang="bg-BG" sz="2400" dirty="0"/>
              <a:t>В началното занятие запознахме учениците с динамичната среда </a:t>
            </a:r>
            <a:r>
              <a:rPr lang="en-US" sz="2400" dirty="0"/>
              <a:t>GeoGebra</a:t>
            </a:r>
            <a:r>
              <a:rPr lang="bg-BG" sz="2400" dirty="0"/>
              <a:t>. Показахме как се показва и скрива квадратната мрежа, как се чертае отсечка, как се чертае и оцветява многоъгълник. След това ги оставихме да експериментират, като им зададохме тема – да нарисуват сгради. По-надолу прилагаме </a:t>
            </a:r>
            <a:r>
              <a:rPr lang="bg-BG" sz="2400" dirty="0" smtClean="0"/>
              <a:t>техни чертежи.</a:t>
            </a:r>
            <a:endParaRPr lang="bg-BG" sz="2400" dirty="0"/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407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460422" cy="2736304"/>
          </a:xfrm>
        </p:spPr>
        <p:txBody>
          <a:bodyPr>
            <a:noAutofit/>
          </a:bodyPr>
          <a:lstStyle/>
          <a:p>
            <a:pPr algn="l"/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 на следващия час им показахме файл с рисунки на къща и дърво. Там бяха записани формулите за изчисляване на лице на триъгълник , правоъгълник и трапец. Показахме и динамичен файл, с който нагледно представихме как се променя лицето на триъгълник и на трапец при промяна на размерите.</a:t>
            </a:r>
            <a:b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672408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848" y="3429000"/>
            <a:ext cx="434609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6977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2520280"/>
          </a:xfrm>
        </p:spPr>
        <p:txBody>
          <a:bodyPr>
            <a:noAutofit/>
          </a:bodyPr>
          <a:lstStyle/>
          <a:p>
            <a:pPr algn="l"/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Отворихме предварително подготвени електронни таблици и </a:t>
            </a:r>
            <a:r>
              <a:rPr lang="bg-BG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дадохме задача на</a:t>
            </a:r>
            <a:r>
              <a:rPr lang="bg-BG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учениците да попълват размерите на фигурите от файла с рисунките и да намират лицата им в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Използвахме плъзгач, за да ги накараме да видят как се променя лицето на фигура при промяна на единичната отсечка.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842461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2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bg-BG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работата на ученици</a:t>
            </a:r>
            <a:endParaRPr lang="bg-BG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1"/>
            <a:ext cx="3884658" cy="2182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545" y="1628800"/>
            <a:ext cx="3779852" cy="2195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49079"/>
            <a:ext cx="3888432" cy="2143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149079"/>
            <a:ext cx="3779852" cy="2143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8603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232248"/>
          </a:xfrm>
        </p:spPr>
        <p:txBody>
          <a:bodyPr>
            <a:noAutofit/>
          </a:bodyPr>
          <a:lstStyle/>
          <a:p>
            <a:pPr algn="l"/>
            <a:r>
              <a:rPr lang="bg-BG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Пресмятайки 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лицата, въведохме аритметични действия в електронна таблица и от много лесно преминахме към адреси на клетки</a:t>
            </a:r>
            <a:r>
              <a:rPr lang="bg-BG" sz="2400" dirty="0"/>
              <a:t>. 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Учениците оцениха факта, че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 </a:t>
            </a:r>
            <a:r>
              <a:rPr lang="bg-BG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смята вместо тях. С удоволствие довършиха задачата и ни вмъкнаха картинки за спомен.</a:t>
            </a:r>
            <a:endParaRPr lang="bg-BG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24" y="2708920"/>
            <a:ext cx="739095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9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584</Words>
  <Application>Microsoft Office PowerPoint</Application>
  <PresentationFormat>Презентация на цял екран (4:3)</PresentationFormat>
  <Paragraphs>33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19</vt:i4>
      </vt:variant>
    </vt:vector>
  </HeadingPairs>
  <TitlesOfParts>
    <vt:vector size="20" baseType="lpstr">
      <vt:lpstr>Office тема</vt:lpstr>
      <vt:lpstr>От лица на многоъгълници към съзвездия</vt:lpstr>
      <vt:lpstr>Възрастова група – ученици от пети и шести клас</vt:lpstr>
      <vt:lpstr>Цел на уроците</vt:lpstr>
      <vt:lpstr>Учебно съдържание</vt:lpstr>
      <vt:lpstr>Какво успяхме да научим по време на уроците</vt:lpstr>
      <vt:lpstr> По време на следващия час им показахме файл с рисунки на къща и дърво. Там бяха записани формулите за изчисляване на лице на триъгълник , правоъгълник и трапец. Показахме и динамичен файл, с който нагледно представихме как се променя лицето на триъгълник и на трапец при промяна на размерите. </vt:lpstr>
      <vt:lpstr>Отворихме предварително подготвени електронни таблици и  дадохме задача на учениците да попълват размерите на фигурите от файла с рисунките и да намират лицата им в Excel. Използвахме плъзгач, за да ги накараме да видят как се променя лицето на фигура при промяна на единичната отсечка.</vt:lpstr>
      <vt:lpstr>От работата на ученици</vt:lpstr>
      <vt:lpstr>Пресмятайки лицата, въведохме аритметични действия в електронна таблица и от много лесно преминахме към адреси на клетки. Учениците оцениха факта, че Excel смята вместо тях. С удоволствие довършиха задачата и ни вмъкнаха картинки за спомен.</vt:lpstr>
      <vt:lpstr>Следващата стъпка беше да предложим на учениците динамичен файл, създаден в GeoGebra. Целта ни беше да ги стимулираме да изследват как се променят лицата на фигурите при промяна на единичната отсечка. </vt:lpstr>
      <vt:lpstr>Учениците изчисляваха лицата на фигурите и ги събираха, за да получат общото лице на къщата и на дървото. </vt:lpstr>
      <vt:lpstr>Показахме нагледно защо триъгълниците на чертежа   имат равни лица и пак преговорихме, че височината е разстоянието от връх на триъгълника до срещуположната страна.</vt:lpstr>
      <vt:lpstr>По време на следващ час показахме многоъгълници с върхове в квадратна мрежа. Целта беше учениците да ги разрежат мислено на изучавани геометрични фигури, на които умеят да намерят лицето и да съберат получените лица.</vt:lpstr>
      <vt:lpstr>Последната задача, която сме им поставили засега, е да намерят лицата на многоъгълници, представляващи съзвездия, като върховете на многоъгълниците са точки в квадратна мрежа. Използвахме съзвездията „Голяма мечка“, „Малка мечка“,  „Воловар“ и др.</vt:lpstr>
      <vt:lpstr>Задача за по-напредналите</vt:lpstr>
      <vt:lpstr>Какво предстои?</vt:lpstr>
      <vt:lpstr>Включваме снимки от работата на учениците в часовете. Изобразяването на съзвездията им беше интересно, но изчисленията в Excel ги затрудниха. Предпочитаха да пресмятат писмено. Трябваше им време и допълнителни задачи, за да осъзнаят, че Excel може да бъде помощник при решаването на задачи, а не допълнителна работа. </vt:lpstr>
      <vt:lpstr>От работата на ученици: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лица на многоъгълници към съзвездия</dc:title>
  <dc:creator>Румяна Николова</dc:creator>
  <cp:lastModifiedBy>Румяна Николова</cp:lastModifiedBy>
  <cp:revision>21</cp:revision>
  <dcterms:created xsi:type="dcterms:W3CDTF">2016-11-26T13:14:23Z</dcterms:created>
  <dcterms:modified xsi:type="dcterms:W3CDTF">2016-11-29T16:55:20Z</dcterms:modified>
</cp:coreProperties>
</file>