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82" r:id="rId4"/>
    <p:sldId id="258" r:id="rId5"/>
    <p:sldId id="308" r:id="rId6"/>
    <p:sldId id="309" r:id="rId7"/>
    <p:sldId id="320" r:id="rId8"/>
    <p:sldId id="310" r:id="rId9"/>
    <p:sldId id="311" r:id="rId10"/>
    <p:sldId id="312" r:id="rId11"/>
    <p:sldId id="313" r:id="rId12"/>
    <p:sldId id="315" r:id="rId13"/>
    <p:sldId id="322" r:id="rId14"/>
    <p:sldId id="323" r:id="rId15"/>
    <p:sldId id="314" r:id="rId16"/>
    <p:sldId id="307" r:id="rId17"/>
    <p:sldId id="318" r:id="rId18"/>
    <p:sldId id="292" r:id="rId19"/>
    <p:sldId id="319" r:id="rId20"/>
    <p:sldId id="316" r:id="rId21"/>
    <p:sldId id="269" r:id="rId22"/>
    <p:sldId id="268" r:id="rId23"/>
  </p:sldIdLst>
  <p:sldSz cx="9144000" cy="6858000" type="screen4x3"/>
  <p:notesSz cx="6858000" cy="914400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7T22:45:43.484" idx="1">
    <p:pos x="2857" y="2915"/>
    <p:text>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7T22:45:43.484" idx="1">
    <p:pos x="2857" y="2915"/>
    <p:text>
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bg-BG" altLang="bg-BG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bg-BG" altLang="bg-BG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bg-BG" altLang="bg-BG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bg-BG" altLang="bg-BG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bg-BG" altLang="bg-BG" smtClean="0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2D780F5-1469-478B-B81F-99D4C664BB5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35709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EB7130-44EB-4F72-AED8-3B93B420757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3619469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CDFC2E-3C4A-49E6-83C2-752177ECE5F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751615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CC5418-CDB6-48EB-89FD-D02C5816736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125105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5BEAE-096A-4CE5-997D-561E3900456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54368007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0B942D-E1FC-4387-B26E-A2480104B45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161503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389CD3-E086-45B7-8FDF-522C2C55230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616739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34FCE2-D103-4EC6-AEF9-E918615EC83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017944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84EBE7-673D-4706-9400-A8EF0964A13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5825911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D93691-0EC5-4369-8C30-622729D4D0A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371164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FDDB-0C44-4D6D-8D70-4E6713B4438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2750644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EEFED4-A19B-458B-B43B-9A5112F0027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376880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169971-1A6C-493B-8068-9D0C83AA3C5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497981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bg-BG" altLang="bg-BG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bg-BG" altLang="bg-BG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bg-BG" altLang="bg-BG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bg-BG" altLang="bg-BG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bg-BG" altLang="bg-BG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bg-BG" altLang="bg-BG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bg-BG" altLang="bg-BG" sz="2400" smtClean="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BFA4247-36A2-4AF2-B31A-36630078E2F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73" r:id="rId13"/>
  </p:sldLayoutIdLst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4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code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989138"/>
            <a:ext cx="8820150" cy="1727200"/>
          </a:xfrm>
        </p:spPr>
        <p:txBody>
          <a:bodyPr/>
          <a:lstStyle/>
          <a:p>
            <a:pPr algn="ctr" eaLnBrk="1" hangingPunct="1"/>
            <a:r>
              <a:rPr lang="bg-BG" altLang="bg-BG" sz="4000" b="1" dirty="0" smtClean="0">
                <a:latin typeface="Arial" panose="020B0604020202020204" pitchFamily="34" charset="0"/>
              </a:rPr>
              <a:t/>
            </a:r>
            <a:br>
              <a:rPr lang="bg-BG" altLang="bg-BG" sz="4000" b="1" dirty="0" smtClean="0">
                <a:latin typeface="Arial" panose="020B0604020202020204" pitchFamily="34" charset="0"/>
              </a:rPr>
            </a:br>
            <a:r>
              <a:rPr lang="bg-BG" altLang="bg-BG" sz="4000" b="1" dirty="0" smtClean="0">
                <a:latin typeface="Arial" panose="020B0604020202020204" pitchFamily="34" charset="0"/>
              </a:rPr>
              <a:t/>
            </a:r>
            <a:br>
              <a:rPr lang="bg-BG" altLang="bg-BG" sz="4000" b="1" dirty="0" smtClean="0">
                <a:latin typeface="Arial" panose="020B0604020202020204" pitchFamily="34" charset="0"/>
              </a:rPr>
            </a:br>
            <a:r>
              <a:rPr lang="bg-BG" altLang="bg-BG" sz="4000" b="1" dirty="0" smtClean="0">
                <a:latin typeface="Arial" panose="020B0604020202020204" pitchFamily="34" charset="0"/>
              </a:rPr>
              <a:t>Компютърно моделиране</a:t>
            </a:r>
            <a:br>
              <a:rPr lang="bg-BG" altLang="bg-BG" sz="4000" b="1" dirty="0" smtClean="0">
                <a:latin typeface="Arial" panose="020B0604020202020204" pitchFamily="34" charset="0"/>
              </a:rPr>
            </a:br>
            <a:r>
              <a:rPr lang="bg-BG" altLang="bg-BG" sz="4000" b="1" dirty="0" smtClean="0">
                <a:latin typeface="Arial" panose="020B0604020202020204" pitchFamily="34" charset="0"/>
              </a:rPr>
              <a:t> в 3-ти клас</a:t>
            </a:r>
            <a:br>
              <a:rPr lang="bg-BG" altLang="bg-BG" sz="4000" b="1" dirty="0" smtClean="0">
                <a:latin typeface="Arial" panose="020B0604020202020204" pitchFamily="34" charset="0"/>
              </a:rPr>
            </a:br>
            <a:r>
              <a:rPr lang="bg-BG" altLang="bg-BG" sz="2800" b="1" dirty="0" smtClean="0">
                <a:latin typeface="Arial" panose="020B0604020202020204" pitchFamily="34" charset="0"/>
              </a:rPr>
              <a:t>Създавай и твори с </a:t>
            </a:r>
            <a:r>
              <a:rPr lang="en-US" altLang="bg-BG" sz="2800" b="1" dirty="0" smtClean="0">
                <a:latin typeface="Arial" panose="020B0604020202020204" pitchFamily="34" charset="0"/>
              </a:rPr>
              <a:t>Scratch</a:t>
            </a:r>
            <a:r>
              <a:rPr lang="bg-BG" altLang="bg-BG" sz="2800" b="1" dirty="0" smtClean="0">
                <a:latin typeface="Arial" panose="020B0604020202020204" pitchFamily="34" charset="0"/>
              </a:rPr>
              <a:t/>
            </a:r>
            <a:br>
              <a:rPr lang="bg-BG" altLang="bg-BG" sz="2800" b="1" dirty="0" smtClean="0">
                <a:latin typeface="Arial" panose="020B0604020202020204" pitchFamily="34" charset="0"/>
              </a:rPr>
            </a:br>
            <a:endParaRPr lang="bg-BG" altLang="bg-BG" sz="2800" b="1" dirty="0" smtClean="0"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7904" y="4696812"/>
            <a:ext cx="6400800" cy="1752600"/>
          </a:xfrm>
        </p:spPr>
        <p:txBody>
          <a:bodyPr/>
          <a:lstStyle/>
          <a:p>
            <a:pPr eaLnBrk="1" hangingPunct="1"/>
            <a:endParaRPr lang="bg-BG" altLang="bg-BG" sz="3600" b="1" dirty="0" smtClean="0"/>
          </a:p>
          <a:p>
            <a:pPr eaLnBrk="1" hangingPunct="1"/>
            <a:r>
              <a:rPr lang="bg-BG" altLang="bg-BG" sz="2000" b="1" dirty="0" smtClean="0">
                <a:solidFill>
                  <a:schemeClr val="tx2"/>
                </a:solidFill>
              </a:rPr>
              <a:t>Автор: Кремлина Черкезова,</a:t>
            </a:r>
          </a:p>
          <a:p>
            <a:pPr eaLnBrk="1" hangingPunct="1"/>
            <a:r>
              <a:rPr lang="bg-BG" altLang="bg-BG" sz="2000" b="1" dirty="0" smtClean="0">
                <a:solidFill>
                  <a:schemeClr val="tx2"/>
                </a:solidFill>
              </a:rPr>
              <a:t>учител по информатика и ИТ,</a:t>
            </a:r>
          </a:p>
          <a:p>
            <a:pPr eaLnBrk="1" hangingPunct="1"/>
            <a:r>
              <a:rPr lang="bg-BG" altLang="bg-BG" sz="2000" b="1" dirty="0" smtClean="0">
                <a:solidFill>
                  <a:schemeClr val="tx2"/>
                </a:solidFill>
              </a:rPr>
              <a:t>125 СУ “Боян Пенев”, София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11275" y="204788"/>
            <a:ext cx="6500813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g-BG" altLang="bg-BG" sz="2400" b="1">
                <a:solidFill>
                  <a:schemeClr val="tx2"/>
                </a:solidFill>
              </a:rPr>
              <a:t>    </a:t>
            </a:r>
            <a:endParaRPr lang="bg-BG" altLang="bg-BG" sz="3200" b="1">
              <a:solidFill>
                <a:schemeClr val="tx2"/>
              </a:solidFill>
            </a:endParaRPr>
          </a:p>
        </p:txBody>
      </p:sp>
      <p:pic>
        <p:nvPicPr>
          <p:cNvPr id="14341" name="Picture 8" descr="logo-IMI-K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0810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03892" y="188913"/>
            <a:ext cx="8539517" cy="12926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bg-BG" altLang="bg-BG" sz="2000" b="1" dirty="0">
                <a:solidFill>
                  <a:schemeClr val="tx2"/>
                </a:solidFill>
              </a:rPr>
              <a:t>Национален семинар по образование </a:t>
            </a:r>
          </a:p>
          <a:p>
            <a:pPr algn="ctr" eaLnBrk="1" hangingPunct="1">
              <a:defRPr/>
            </a:pPr>
            <a:r>
              <a:rPr lang="bg-BG" altLang="bg-BG" sz="2000" b="1" dirty="0">
                <a:solidFill>
                  <a:schemeClr val="tx2"/>
                </a:solidFill>
              </a:rPr>
              <a:t>“Изследователският подход в математическото образование”</a:t>
            </a:r>
          </a:p>
          <a:p>
            <a:pPr algn="ctr" eaLnBrk="1" hangingPunct="1">
              <a:defRPr/>
            </a:pPr>
            <a:r>
              <a:rPr lang="bg-BG" altLang="bg-BG" sz="2000" b="1" dirty="0" smtClean="0">
                <a:solidFill>
                  <a:schemeClr val="tx2"/>
                </a:solidFill>
              </a:rPr>
              <a:t>1.12.2018г</a:t>
            </a:r>
            <a:r>
              <a:rPr lang="bg-BG" altLang="bg-BG" sz="2000" b="1" dirty="0">
                <a:solidFill>
                  <a:schemeClr val="tx2"/>
                </a:solidFill>
              </a:rPr>
              <a:t>.</a:t>
            </a:r>
          </a:p>
          <a:p>
            <a:pPr algn="ctr" eaLnBrk="1" hangingPunct="1">
              <a:defRPr/>
            </a:pPr>
            <a:r>
              <a:rPr lang="bg-BG" altLang="bg-BG" dirty="0"/>
              <a:t> </a:t>
            </a:r>
          </a:p>
        </p:txBody>
      </p:sp>
      <p:pic>
        <p:nvPicPr>
          <p:cNvPr id="8" name="Picture 9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48449"/>
            <a:ext cx="2877897" cy="1080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23" y="3292913"/>
            <a:ext cx="2310129" cy="18619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40" y="-149075"/>
            <a:ext cx="8579296" cy="1143000"/>
          </a:xfrm>
        </p:spPr>
        <p:txBody>
          <a:bodyPr/>
          <a:lstStyle/>
          <a:p>
            <a:r>
              <a:rPr lang="ru-RU" sz="3200" b="1" dirty="0"/>
              <a:t>Урок 7. Повтарящи се действия. Цикъл </a:t>
            </a:r>
            <a:endParaRPr lang="bg-BG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1535113"/>
            <a:ext cx="4752528" cy="475252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880"/>
            <a:ext cx="4645025" cy="28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" y="-531812"/>
            <a:ext cx="8229600" cy="1143000"/>
          </a:xfrm>
        </p:spPr>
        <p:txBody>
          <a:bodyPr/>
          <a:lstStyle/>
          <a:p>
            <a:pPr algn="ctr"/>
            <a:r>
              <a:rPr lang="bg-BG" b="1" dirty="0"/>
              <a:t>Ц</a:t>
            </a:r>
            <a:r>
              <a:rPr lang="bg-BG" b="1" dirty="0" smtClean="0"/>
              <a:t>икъл</a:t>
            </a:r>
            <a:endParaRPr lang="bg-BG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99" y="3789040"/>
            <a:ext cx="4040188" cy="297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59" y="611188"/>
            <a:ext cx="7272808" cy="3321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06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1238"/>
            <a:ext cx="9144000" cy="1143000"/>
          </a:xfrm>
        </p:spPr>
        <p:txBody>
          <a:bodyPr/>
          <a:lstStyle/>
          <a:p>
            <a:r>
              <a:rPr lang="en-US" sz="3600" dirty="0" smtClean="0">
                <a:hlinkClick r:id="rId2"/>
              </a:rPr>
              <a:t> www.code.org</a:t>
            </a:r>
            <a:r>
              <a:rPr lang="en-US" sz="3600" dirty="0" smtClean="0"/>
              <a:t>  </a:t>
            </a:r>
            <a:r>
              <a:rPr lang="en-US" dirty="0" smtClean="0"/>
              <a:t> </a:t>
            </a:r>
            <a:r>
              <a:rPr lang="en-US" sz="3600" b="1" dirty="0" smtClean="0"/>
              <a:t>Course 1</a:t>
            </a:r>
            <a:r>
              <a:rPr lang="en-US" b="1" dirty="0" smtClean="0"/>
              <a:t> </a:t>
            </a:r>
            <a:r>
              <a:rPr lang="bg-BG" sz="3600" dirty="0" smtClean="0"/>
              <a:t>Упр.13 Цикъл</a:t>
            </a:r>
            <a:endParaRPr lang="bg-BG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9489" b="13430"/>
          <a:stretch/>
        </p:blipFill>
        <p:spPr>
          <a:xfrm>
            <a:off x="309563" y="980728"/>
            <a:ext cx="4046413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375" r="3819" b="19235"/>
          <a:stretch/>
        </p:blipFill>
        <p:spPr>
          <a:xfrm>
            <a:off x="4788025" y="980728"/>
            <a:ext cx="3971800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3650158"/>
            <a:ext cx="4046413" cy="29429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645569"/>
            <a:ext cx="3971801" cy="29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113" y="116632"/>
            <a:ext cx="7793037" cy="1462087"/>
          </a:xfrm>
        </p:spPr>
        <p:txBody>
          <a:bodyPr/>
          <a:lstStyle/>
          <a:p>
            <a:pPr algn="ctr"/>
            <a:r>
              <a:rPr lang="bg-BG" sz="4000" b="1" dirty="0" smtClean="0"/>
              <a:t>Цикъл, Робот художник</a:t>
            </a:r>
            <a:r>
              <a:rPr lang="bg-BG" b="1" dirty="0" smtClean="0"/>
              <a:t>,</a:t>
            </a:r>
            <a:br>
              <a:rPr lang="bg-BG" b="1" dirty="0" smtClean="0"/>
            </a:br>
            <a:r>
              <a:rPr lang="en-US" sz="3600" b="1" dirty="0"/>
              <a:t>Course 1 </a:t>
            </a:r>
            <a:r>
              <a:rPr lang="bg-BG" sz="3600" dirty="0" smtClean="0"/>
              <a:t>Упр. </a:t>
            </a:r>
            <a:r>
              <a:rPr lang="bg-BG" sz="3600" b="1" dirty="0" smtClean="0"/>
              <a:t>18</a:t>
            </a:r>
            <a:endParaRPr lang="bg-BG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b="6094"/>
          <a:stretch/>
        </p:blipFill>
        <p:spPr>
          <a:xfrm>
            <a:off x="4788024" y="1772816"/>
            <a:ext cx="4062530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b="6094"/>
          <a:stretch/>
        </p:blipFill>
        <p:spPr>
          <a:xfrm>
            <a:off x="251520" y="1916832"/>
            <a:ext cx="4290399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1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18" y="260648"/>
            <a:ext cx="7793037" cy="1462087"/>
          </a:xfrm>
        </p:spPr>
        <p:txBody>
          <a:bodyPr/>
          <a:lstStyle/>
          <a:p>
            <a:pPr algn="ctr"/>
            <a:r>
              <a:rPr lang="bg-BG" b="1" dirty="0" smtClean="0"/>
              <a:t>Сертификат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bg-BG" sz="3600" b="1" dirty="0" smtClean="0"/>
              <a:t>за</a:t>
            </a:r>
            <a:r>
              <a:rPr lang="en-US" b="1" dirty="0" smtClean="0"/>
              <a:t> </a:t>
            </a:r>
            <a:r>
              <a:rPr lang="bg-BG" sz="3600" b="1" dirty="0" smtClean="0"/>
              <a:t>завършване на </a:t>
            </a:r>
            <a:r>
              <a:rPr lang="en-US" sz="3600" b="1" dirty="0" smtClean="0"/>
              <a:t>COURSE 1</a:t>
            </a:r>
            <a:endParaRPr lang="bg-BG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6"/>
          <a:stretch/>
        </p:blipFill>
        <p:spPr>
          <a:xfrm>
            <a:off x="1150938" y="2132856"/>
            <a:ext cx="7026398" cy="4456113"/>
          </a:xfrm>
        </p:spPr>
      </p:pic>
    </p:spTree>
    <p:extLst>
      <p:ext uri="{BB962C8B-B14F-4D97-AF65-F5344CB8AC3E}">
        <p14:creationId xmlns:p14="http://schemas.microsoft.com/office/powerpoint/2010/main" val="16528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41109" cy="1462087"/>
          </a:xfrm>
        </p:spPr>
        <p:txBody>
          <a:bodyPr/>
          <a:lstStyle/>
          <a:p>
            <a:pPr algn="ctr"/>
            <a:r>
              <a:rPr lang="bg-BG" sz="2800" b="1" dirty="0" smtClean="0"/>
              <a:t>Седмица на програмирането</a:t>
            </a:r>
            <a:br>
              <a:rPr lang="bg-BG" sz="2800" b="1" dirty="0" smtClean="0"/>
            </a:br>
            <a:r>
              <a:rPr lang="bg-BG" sz="2800" b="1" dirty="0" smtClean="0"/>
              <a:t>с гости г-жа Душанова от </a:t>
            </a:r>
            <a:r>
              <a:rPr lang="en-US" sz="2800" b="1" dirty="0" smtClean="0"/>
              <a:t>EPAM Systems – </a:t>
            </a:r>
            <a:r>
              <a:rPr lang="bg-BG" sz="2800" b="1" dirty="0" smtClean="0"/>
              <a:t/>
            </a:r>
            <a:br>
              <a:rPr lang="bg-BG" sz="2800" b="1" dirty="0" smtClean="0"/>
            </a:br>
            <a:r>
              <a:rPr lang="bg-BG" sz="2800" b="1" dirty="0" smtClean="0"/>
              <a:t>програмиране в </a:t>
            </a:r>
            <a:r>
              <a:rPr lang="en-US" sz="2800" b="1" dirty="0" smtClean="0"/>
              <a:t>Scratch </a:t>
            </a:r>
            <a:endParaRPr lang="bg-BG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596003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58" y="3356992"/>
            <a:ext cx="4165421" cy="3304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87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81260" y="332656"/>
            <a:ext cx="8693150" cy="1630363"/>
          </a:xfrm>
        </p:spPr>
        <p:txBody>
          <a:bodyPr/>
          <a:lstStyle/>
          <a:p>
            <a:pPr algn="ctr" eaLnBrk="1" hangingPunct="1"/>
            <a:r>
              <a:rPr lang="bg-BG" altLang="bg-BG" sz="2400" b="1" dirty="0" smtClean="0"/>
              <a:t/>
            </a:r>
            <a:br>
              <a:rPr lang="bg-BG" altLang="bg-BG" sz="2400" b="1" dirty="0" smtClean="0"/>
            </a:br>
            <a:r>
              <a:rPr lang="bg-BG" altLang="bg-BG" sz="3600" b="1" dirty="0"/>
              <a:t>К</a:t>
            </a:r>
            <a:r>
              <a:rPr lang="bg-BG" altLang="bg-BG" sz="3600" b="1" dirty="0" smtClean="0"/>
              <a:t>омпютърно моделиране</a:t>
            </a:r>
            <a:r>
              <a:rPr lang="bg-BG" altLang="bg-BG" sz="2800" b="1" dirty="0" smtClean="0"/>
              <a:t/>
            </a:r>
            <a:br>
              <a:rPr lang="bg-BG" altLang="bg-BG" sz="2800" b="1" dirty="0" smtClean="0"/>
            </a:br>
            <a:r>
              <a:rPr lang="bg-BG" altLang="bg-BG" sz="2400" b="1" dirty="0" smtClean="0"/>
              <a:t>Работа с ученици от  </a:t>
            </a:r>
            <a:r>
              <a:rPr lang="en-US" altLang="bg-BG" sz="2400" b="1" dirty="0" smtClean="0"/>
              <a:t>3</a:t>
            </a:r>
            <a:r>
              <a:rPr lang="bg-BG" altLang="bg-BG" sz="2400" b="1" dirty="0" smtClean="0"/>
              <a:t> а, б, в, г, д, е </a:t>
            </a:r>
            <a:r>
              <a:rPr lang="en-US" altLang="bg-BG" sz="2400" b="1" dirty="0" smtClean="0"/>
              <a:t> </a:t>
            </a:r>
            <a:r>
              <a:rPr lang="bg-BG" altLang="bg-BG" sz="2400" b="1" dirty="0" smtClean="0"/>
              <a:t>клас</a:t>
            </a:r>
            <a:br>
              <a:rPr lang="bg-BG" altLang="bg-BG" sz="2400" b="1" dirty="0" smtClean="0"/>
            </a:br>
            <a:r>
              <a:rPr lang="bg-BG" altLang="bg-BG" sz="3600" b="1" dirty="0" smtClean="0"/>
              <a:t>Предстои</a:t>
            </a:r>
            <a:r>
              <a:rPr lang="bg-BG" altLang="bg-BG" sz="2400" b="1" dirty="0" smtClean="0"/>
              <a:t/>
            </a:r>
            <a:br>
              <a:rPr lang="bg-BG" altLang="bg-BG" sz="2400" b="1" dirty="0" smtClean="0"/>
            </a:br>
            <a:endParaRPr lang="bg-BG" altLang="bg-BG" sz="2400" b="1" dirty="0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4860032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bg-BG" altLang="bg-BG" sz="24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bg-BG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Scratch</a:t>
            </a:r>
            <a:r>
              <a:rPr lang="bg-BG" altLang="bg-BG" sz="2800" b="1" dirty="0" smtClean="0">
                <a:solidFill>
                  <a:schemeClr val="tx2"/>
                </a:solidFill>
              </a:rPr>
              <a:t> – лесен и бърз за ползване. Това позволява да се създават програми като сглобяваш готови блокове с код. Д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ецата</a:t>
            </a:r>
            <a:r>
              <a:rPr lang="en-US" altLang="bg-BG" sz="2800" b="1" dirty="0" smtClean="0">
                <a:solidFill>
                  <a:schemeClr val="tx2"/>
                </a:solidFill>
              </a:rPr>
              <a:t> </a:t>
            </a:r>
            <a:r>
              <a:rPr lang="bg-BG" altLang="bg-BG" sz="2800" b="1" i="1" dirty="0" smtClean="0">
                <a:solidFill>
                  <a:schemeClr val="tx2"/>
                </a:solidFill>
              </a:rPr>
              <a:t>до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като</a:t>
            </a:r>
            <a:r>
              <a:rPr lang="en-US" altLang="bg-BG" sz="2800" b="1" dirty="0" smtClean="0">
                <a:solidFill>
                  <a:schemeClr val="tx2"/>
                </a:solidFill>
              </a:rPr>
              <a:t> 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се</a:t>
            </a:r>
            <a:r>
              <a:rPr lang="en-US" altLang="bg-BG" sz="2800" b="1" dirty="0" smtClean="0">
                <a:solidFill>
                  <a:schemeClr val="tx2"/>
                </a:solidFill>
              </a:rPr>
              <a:t> 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забавляват</a:t>
            </a:r>
            <a:r>
              <a:rPr lang="en-US" altLang="bg-BG" sz="2800" b="1" dirty="0" smtClean="0">
                <a:solidFill>
                  <a:schemeClr val="tx2"/>
                </a:solidFill>
              </a:rPr>
              <a:t> с 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изображения</a:t>
            </a:r>
            <a:r>
              <a:rPr lang="en-US" altLang="bg-BG" sz="2800" b="1" dirty="0" smtClean="0">
                <a:solidFill>
                  <a:schemeClr val="tx2"/>
                </a:solidFill>
              </a:rPr>
              <a:t>, 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звуци</a:t>
            </a:r>
            <a:r>
              <a:rPr lang="en-US" altLang="bg-BG" sz="2800" b="1" dirty="0" smtClean="0">
                <a:solidFill>
                  <a:schemeClr val="tx2"/>
                </a:solidFill>
              </a:rPr>
              <a:t> и 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анимация</a:t>
            </a:r>
            <a:r>
              <a:rPr lang="en-US" altLang="bg-BG" sz="2800" b="1" dirty="0" smtClean="0">
                <a:solidFill>
                  <a:schemeClr val="tx2"/>
                </a:solidFill>
              </a:rPr>
              <a:t>, 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лесно</a:t>
            </a:r>
            <a:r>
              <a:rPr lang="en-US" altLang="bg-BG" sz="2800" b="1" dirty="0" smtClean="0">
                <a:solidFill>
                  <a:schemeClr val="tx2"/>
                </a:solidFill>
              </a:rPr>
              <a:t> 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усвоят</a:t>
            </a:r>
            <a:r>
              <a:rPr lang="en-US" altLang="bg-BG" sz="2800" b="1" dirty="0" smtClean="0">
                <a:solidFill>
                  <a:schemeClr val="tx2"/>
                </a:solidFill>
              </a:rPr>
              <a:t> 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принципите</a:t>
            </a:r>
            <a:r>
              <a:rPr lang="en-US" altLang="bg-BG" sz="2800" b="1" dirty="0" smtClean="0">
                <a:solidFill>
                  <a:schemeClr val="tx2"/>
                </a:solidFill>
              </a:rPr>
              <a:t> 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на</a:t>
            </a:r>
            <a:r>
              <a:rPr lang="en-US" altLang="bg-BG" sz="2800" b="1" dirty="0" smtClean="0">
                <a:solidFill>
                  <a:schemeClr val="tx2"/>
                </a:solidFill>
              </a:rPr>
              <a:t> 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визуалното</a:t>
            </a:r>
            <a:r>
              <a:rPr lang="en-US" altLang="bg-BG" sz="2800" b="1" dirty="0" smtClean="0">
                <a:solidFill>
                  <a:schemeClr val="tx2"/>
                </a:solidFill>
              </a:rPr>
              <a:t> </a:t>
            </a:r>
            <a:r>
              <a:rPr lang="en-US" altLang="bg-BG" sz="2800" b="1" dirty="0" err="1" smtClean="0">
                <a:solidFill>
                  <a:schemeClr val="tx2"/>
                </a:solidFill>
              </a:rPr>
              <a:t>програмиране</a:t>
            </a:r>
            <a:r>
              <a:rPr lang="bg-BG" altLang="bg-BG" sz="2800" b="1" dirty="0" smtClean="0">
                <a:solidFill>
                  <a:schemeClr val="tx2"/>
                </a:solidFill>
              </a:rPr>
              <a:t>.</a:t>
            </a:r>
            <a:r>
              <a:rPr lang="bg-BG" altLang="bg-BG" sz="28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bg-BG" altLang="bg-BG" sz="2400" dirty="0" smtClean="0"/>
          </a:p>
        </p:txBody>
      </p:sp>
      <p:pic>
        <p:nvPicPr>
          <p:cNvPr id="6153" name="Picture 9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70" y="3140968"/>
            <a:ext cx="3816350" cy="15837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1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517" y="332656"/>
            <a:ext cx="7793037" cy="1462087"/>
          </a:xfrm>
        </p:spPr>
        <p:txBody>
          <a:bodyPr/>
          <a:lstStyle/>
          <a:p>
            <a:endParaRPr lang="bg-B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609329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1793504" y="33265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2"/>
                </a:solidFill>
              </a:rPr>
              <a:t>Защо </a:t>
            </a:r>
            <a:r>
              <a:rPr lang="en-US" sz="3200" b="1" dirty="0" smtClean="0">
                <a:solidFill>
                  <a:schemeClr val="accent2"/>
                </a:solidFill>
              </a:rPr>
              <a:t>Scratch</a:t>
            </a:r>
            <a:r>
              <a:rPr lang="en-US" sz="3200" dirty="0" smtClean="0">
                <a:solidFill>
                  <a:schemeClr val="accent2"/>
                </a:solidFill>
              </a:rPr>
              <a:t>?</a:t>
            </a:r>
            <a:endParaRPr lang="bg-BG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387350"/>
            <a:ext cx="7793038" cy="1462088"/>
          </a:xfrm>
        </p:spPr>
        <p:txBody>
          <a:bodyPr/>
          <a:lstStyle/>
          <a:p>
            <a:r>
              <a:rPr lang="bg-BG" altLang="bg-BG" dirty="0" smtClean="0"/>
              <a:t>Първи стъпки в </a:t>
            </a:r>
            <a:r>
              <a:rPr lang="en-US" altLang="bg-BG" b="1" dirty="0" smtClean="0">
                <a:latin typeface="Arial" panose="020B0604020202020204" pitchFamily="34" charset="0"/>
              </a:rPr>
              <a:t>SCRATCH</a:t>
            </a:r>
            <a:endParaRPr lang="bg-BG" altLang="bg-BG" b="1" dirty="0" smtClean="0">
              <a:latin typeface="Arial" panose="020B060402020202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1628775"/>
            <a:ext cx="3735388" cy="4864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altLang="bg-BG" sz="2400" b="1" smtClean="0">
                <a:solidFill>
                  <a:schemeClr val="tx2"/>
                </a:solidFill>
                <a:latin typeface="Arial" panose="020B0604020202020204" pitchFamily="34" charset="0"/>
              </a:rPr>
              <a:t>Сценарии, костюми, звуци;</a:t>
            </a:r>
          </a:p>
          <a:p>
            <a:pPr>
              <a:lnSpc>
                <a:spcPct val="90000"/>
              </a:lnSpc>
            </a:pPr>
            <a:r>
              <a:rPr lang="bg-BG" altLang="bg-BG" sz="2400" b="1" smtClean="0">
                <a:solidFill>
                  <a:schemeClr val="tx2"/>
                </a:solidFill>
                <a:latin typeface="Arial" panose="020B0604020202020204" pitchFamily="34" charset="0"/>
              </a:rPr>
              <a:t>ГРУПИ - Движение, външност, звук, молив, данни;</a:t>
            </a:r>
          </a:p>
          <a:p>
            <a:pPr>
              <a:lnSpc>
                <a:spcPct val="90000"/>
              </a:lnSpc>
            </a:pPr>
            <a:r>
              <a:rPr lang="bg-BG" altLang="bg-BG" sz="2400" b="1" smtClean="0">
                <a:solidFill>
                  <a:schemeClr val="tx2"/>
                </a:solidFill>
                <a:latin typeface="Arial" panose="020B0604020202020204" pitchFamily="34" charset="0"/>
              </a:rPr>
              <a:t>Събития, контрол, сетива, оператори, още блокове.</a:t>
            </a:r>
          </a:p>
          <a:p>
            <a:pPr>
              <a:lnSpc>
                <a:spcPct val="90000"/>
              </a:lnSpc>
            </a:pPr>
            <a:r>
              <a:rPr lang="bg-BG" altLang="bg-BG" sz="2400" b="1" smtClean="0">
                <a:solidFill>
                  <a:schemeClr val="tx2"/>
                </a:solidFill>
                <a:latin typeface="Arial" panose="020B0604020202020204" pitchFamily="34" charset="0"/>
              </a:rPr>
              <a:t>Костенурката се нарича СПРАЙТ.</a:t>
            </a:r>
          </a:p>
          <a:p>
            <a:pPr>
              <a:lnSpc>
                <a:spcPct val="90000"/>
              </a:lnSpc>
            </a:pPr>
            <a:r>
              <a:rPr lang="bg-BG" altLang="bg-BG" sz="2400" b="1" smtClean="0">
                <a:solidFill>
                  <a:schemeClr val="tx2"/>
                </a:solidFill>
                <a:latin typeface="Arial" panose="020B0604020202020204" pitchFamily="34" charset="0"/>
              </a:rPr>
              <a:t>Сцена декор от библиотека, нов декор, снимка на декор.</a:t>
            </a:r>
          </a:p>
        </p:txBody>
      </p:sp>
      <p:pic>
        <p:nvPicPr>
          <p:cNvPr id="34820" name="Picture 5" descr="scr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50038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797" t="9844" r="15326" b="114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97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7793038" cy="1462088"/>
          </a:xfrm>
        </p:spPr>
        <p:txBody>
          <a:bodyPr/>
          <a:lstStyle/>
          <a:p>
            <a:pPr eaLnBrk="1" hangingPunct="1"/>
            <a:r>
              <a:rPr lang="bg-BG" altLang="bg-BG" smtClean="0"/>
              <a:t>Цели на обучението:</a:t>
            </a:r>
            <a:br>
              <a:rPr lang="bg-BG" altLang="bg-BG" smtClean="0"/>
            </a:br>
            <a:endParaRPr lang="bg-BG" altLang="bg-BG" smtClean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0425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bg-BG" altLang="bg-BG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bg-BG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Практическо прилагане на знания, умения и компетенции за постигане на трайни резултати;</a:t>
            </a:r>
            <a:r>
              <a:rPr lang="bg-BG" altLang="bg-BG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bg-BG" altLang="bg-BG" sz="24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bg-BG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Повишаване активността на учениците, формиране на умения и навици за индивидуална и екипна работа;</a:t>
            </a:r>
          </a:p>
          <a:p>
            <a:pPr algn="just" eaLnBrk="1" hangingPunct="1">
              <a:lnSpc>
                <a:spcPct val="90000"/>
              </a:lnSpc>
            </a:pPr>
            <a:r>
              <a:rPr lang="bg-BG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Ефективно използване на съвременните ИКТ за повишаване мотивацията за учене и качествено образование;</a:t>
            </a:r>
          </a:p>
          <a:p>
            <a:pPr algn="just" eaLnBrk="1" hangingPunct="1">
              <a:lnSpc>
                <a:spcPct val="90000"/>
              </a:lnSpc>
            </a:pPr>
            <a:r>
              <a:rPr lang="bg-BG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Обогатяване на учебното съдържание и въвеждане на иновационните образователни технологии и методи в учебния процес с цел реализация в живота.</a:t>
            </a:r>
          </a:p>
          <a:p>
            <a:pPr eaLnBrk="1" hangingPunct="1">
              <a:lnSpc>
                <a:spcPct val="90000"/>
              </a:lnSpc>
            </a:pPr>
            <a:endParaRPr lang="bg-BG" altLang="bg-BG" sz="24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bg-BG" altLang="bg-BG" sz="2400" dirty="0" smtClean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874" y="619200"/>
            <a:ext cx="8434263" cy="1143000"/>
          </a:xfrm>
        </p:spPr>
        <p:txBody>
          <a:bodyPr/>
          <a:lstStyle/>
          <a:p>
            <a:pPr algn="ctr"/>
            <a:r>
              <a:rPr lang="bg-BG" sz="3600" b="1" dirty="0" smtClean="0"/>
              <a:t>Въпрос</a:t>
            </a:r>
            <a:r>
              <a:rPr lang="bg-BG" sz="3600" dirty="0" smtClean="0"/>
              <a:t> – колко деца се упражняваха в </a:t>
            </a:r>
            <a:r>
              <a:rPr lang="en-US" sz="3600" dirty="0" smtClean="0"/>
              <a:t>Code.org</a:t>
            </a:r>
            <a:r>
              <a:rPr lang="bg-BG" sz="3600" dirty="0" smtClean="0"/>
              <a:t> в събота и неделя</a:t>
            </a:r>
            <a:r>
              <a:rPr lang="bg-BG" sz="3600" dirty="0" smtClean="0"/>
              <a:t>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bg-BG" sz="3600" dirty="0" smtClean="0"/>
              <a:t>Отговор: всички</a:t>
            </a:r>
            <a:endParaRPr lang="bg-BG" sz="3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66" y="2564904"/>
            <a:ext cx="684672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22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242888"/>
            <a:ext cx="7793038" cy="1462088"/>
          </a:xfrm>
        </p:spPr>
        <p:txBody>
          <a:bodyPr/>
          <a:lstStyle/>
          <a:p>
            <a:pPr algn="ctr" eaLnBrk="1" hangingPunct="1"/>
            <a:r>
              <a:rPr lang="bg-BG" altLang="bg-BG" sz="3600" b="1" smtClean="0"/>
              <a:t>Резултати: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5598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z="2400" smtClean="0">
                <a:solidFill>
                  <a:schemeClr val="tx2"/>
                </a:solidFill>
                <a:latin typeface="Arial" panose="020B0604020202020204" pitchFamily="34" charset="0"/>
              </a:rPr>
              <a:t>Използване на методи на изследователска дейност (учене чрез откриване, учене чрез правене)  -</a:t>
            </a:r>
            <a:r>
              <a:rPr lang="bg-BG" altLang="bg-BG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bg-BG" altLang="bg-BG" sz="2400" smtClean="0">
                <a:solidFill>
                  <a:schemeClr val="tx2"/>
                </a:solidFill>
                <a:latin typeface="Arial" panose="020B0604020202020204" pitchFamily="34" charset="0"/>
              </a:rPr>
              <a:t>Учениците </a:t>
            </a:r>
            <a:r>
              <a:rPr lang="bg-BG" altLang="bg-BG" sz="2400" b="1" smtClean="0">
                <a:solidFill>
                  <a:schemeClr val="tx2"/>
                </a:solidFill>
                <a:latin typeface="Arial" panose="020B0604020202020204" pitchFamily="34" charset="0"/>
              </a:rPr>
              <a:t>конструират и описват действия</a:t>
            </a:r>
            <a:r>
              <a:rPr lang="bg-BG" altLang="bg-BG" sz="2400" smtClean="0">
                <a:solidFill>
                  <a:schemeClr val="tx2"/>
                </a:solidFill>
                <a:latin typeface="Arial" panose="020B0604020202020204" pitchFamily="34" charset="0"/>
              </a:rPr>
              <a:t>, как да движат костенурката, различни герои, свързване с анимация и др.;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400" smtClean="0">
                <a:solidFill>
                  <a:schemeClr val="tx2"/>
                </a:solidFill>
                <a:latin typeface="Arial" panose="020B0604020202020204" pitchFamily="34" charset="0"/>
              </a:rPr>
              <a:t>Учениците тренират </a:t>
            </a:r>
            <a:r>
              <a:rPr lang="bg-BG" altLang="bg-BG" sz="2400" b="1" smtClean="0">
                <a:solidFill>
                  <a:schemeClr val="tx2"/>
                </a:solidFill>
                <a:latin typeface="Arial" panose="020B0604020202020204" pitchFamily="34" charset="0"/>
              </a:rPr>
              <a:t>креативност и аналитични </a:t>
            </a:r>
            <a:r>
              <a:rPr lang="bg-BG" altLang="bg-BG" sz="2400" smtClean="0">
                <a:solidFill>
                  <a:schemeClr val="tx2"/>
                </a:solidFill>
                <a:latin typeface="Arial" panose="020B0604020202020204" pitchFamily="34" charset="0"/>
              </a:rPr>
              <a:t>умения;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400" smtClean="0">
                <a:solidFill>
                  <a:schemeClr val="tx2"/>
                </a:solidFill>
                <a:latin typeface="Arial" panose="020B0604020202020204" pitchFamily="34" charset="0"/>
              </a:rPr>
              <a:t>Учениците се насърчават сами да програмират, да </a:t>
            </a:r>
            <a:r>
              <a:rPr lang="bg-BG" altLang="bg-BG" sz="2400" b="1" smtClean="0">
                <a:solidFill>
                  <a:schemeClr val="tx2"/>
                </a:solidFill>
                <a:latin typeface="Arial" panose="020B0604020202020204" pitchFamily="34" charset="0"/>
              </a:rPr>
              <a:t>експериментират</a:t>
            </a:r>
            <a:r>
              <a:rPr lang="bg-BG" altLang="bg-BG" sz="2400" smtClean="0">
                <a:solidFill>
                  <a:schemeClr val="tx2"/>
                </a:solidFill>
                <a:latin typeface="Arial" panose="020B0604020202020204" pitchFamily="34" charset="0"/>
              </a:rPr>
              <a:t> до получаване на резултат. 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400" smtClean="0">
                <a:solidFill>
                  <a:schemeClr val="tx2"/>
                </a:solidFill>
                <a:latin typeface="Arial" panose="020B0604020202020204" pitchFamily="34" charset="0"/>
              </a:rPr>
              <a:t>Уменията </a:t>
            </a:r>
            <a:r>
              <a:rPr lang="bg-BG" altLang="bg-BG" sz="2400" b="1" smtClean="0">
                <a:solidFill>
                  <a:schemeClr val="tx2"/>
                </a:solidFill>
                <a:latin typeface="Arial" panose="020B0604020202020204" pitchFamily="34" charset="0"/>
              </a:rPr>
              <a:t>по програмиране </a:t>
            </a:r>
            <a:r>
              <a:rPr lang="bg-BG" altLang="bg-BG" sz="2400" smtClean="0">
                <a:solidFill>
                  <a:schemeClr val="tx2"/>
                </a:solidFill>
                <a:latin typeface="Arial" panose="020B0604020202020204" pitchFamily="34" charset="0"/>
              </a:rPr>
              <a:t>и развиването на </a:t>
            </a:r>
            <a:r>
              <a:rPr lang="bg-BG" altLang="bg-BG" sz="2400" b="1" smtClean="0">
                <a:solidFill>
                  <a:schemeClr val="tx2"/>
                </a:solidFill>
                <a:latin typeface="Arial" panose="020B0604020202020204" pitchFamily="34" charset="0"/>
              </a:rPr>
              <a:t>логическото мислене </a:t>
            </a:r>
            <a:r>
              <a:rPr lang="bg-BG" altLang="bg-BG" sz="2400" smtClean="0">
                <a:solidFill>
                  <a:schemeClr val="tx2"/>
                </a:solidFill>
                <a:latin typeface="Arial" panose="020B0604020202020204" pitchFamily="34" charset="0"/>
              </a:rPr>
              <a:t>са основните компетенции, които гарантират професионалната реализация на подрастващите. </a:t>
            </a:r>
          </a:p>
          <a:p>
            <a:pPr eaLnBrk="1" hangingPunct="1">
              <a:lnSpc>
                <a:spcPct val="90000"/>
              </a:lnSpc>
            </a:pPr>
            <a:endParaRPr lang="bg-BG" altLang="bg-BG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403648" y="2009577"/>
            <a:ext cx="6553200" cy="7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Благодаря за вниманието!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124075" y="5084763"/>
            <a:ext cx="568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bg-BG" sz="2400" b="1">
                <a:solidFill>
                  <a:schemeClr val="bg1"/>
                </a:solidFill>
              </a:rPr>
              <a:t>        Krem_lina@mail.bg</a:t>
            </a:r>
            <a:endParaRPr lang="bg-BG" altLang="bg-BG" sz="2400" b="1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2976"/>
            <a:ext cx="4386469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05" y="248407"/>
            <a:ext cx="3926904" cy="1538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93037" cy="1462088"/>
          </a:xfrm>
        </p:spPr>
        <p:txBody>
          <a:bodyPr/>
          <a:lstStyle/>
          <a:p>
            <a:r>
              <a:rPr lang="en-US" altLang="bg-BG" sz="3200" b="1" smtClean="0"/>
              <a:t>SCRATCH</a:t>
            </a:r>
            <a:endParaRPr lang="bg-BG" altLang="bg-BG" sz="32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017713"/>
            <a:ext cx="4383088" cy="4114800"/>
          </a:xfrm>
        </p:spPr>
        <p:txBody>
          <a:bodyPr/>
          <a:lstStyle/>
          <a:p>
            <a:r>
              <a:rPr lang="en-US" altLang="bg-BG" sz="2800" b="1" smtClean="0">
                <a:solidFill>
                  <a:schemeClr val="tx2"/>
                </a:solidFill>
              </a:rPr>
              <a:t>SCRATCH</a:t>
            </a:r>
            <a:r>
              <a:rPr lang="en-US" altLang="bg-BG" sz="2800" smtClean="0"/>
              <a:t> 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е 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cp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еда за п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ог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ами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ане, която позволява да 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е 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ъздават аними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ани и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то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ии, инте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активни иг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и и 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цена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ru-RU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ии за филми</a:t>
            </a:r>
            <a:r>
              <a:rPr lang="en-US" altLang="bg-BG" sz="2800" b="1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bg-BG" altLang="bg-BG" sz="2800" b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2772" name="Picture 4" descr="imag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423862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06623"/>
            <a:ext cx="8693150" cy="1630363"/>
          </a:xfrm>
        </p:spPr>
        <p:txBody>
          <a:bodyPr/>
          <a:lstStyle/>
          <a:p>
            <a:pPr algn="ctr" eaLnBrk="1" hangingPunct="1"/>
            <a:r>
              <a:rPr lang="bg-BG" altLang="bg-BG" sz="2400" b="1" dirty="0" smtClean="0"/>
              <a:t/>
            </a:r>
            <a:br>
              <a:rPr lang="bg-BG" altLang="bg-BG" sz="2400" b="1" dirty="0" smtClean="0"/>
            </a:br>
            <a:r>
              <a:rPr lang="bg-BG" altLang="bg-BG" sz="2800" b="1" dirty="0"/>
              <a:t>К</a:t>
            </a:r>
            <a:r>
              <a:rPr lang="bg-BG" altLang="bg-BG" sz="2800" b="1" dirty="0" smtClean="0"/>
              <a:t>омпютърно моделиране</a:t>
            </a:r>
            <a:br>
              <a:rPr lang="bg-BG" altLang="bg-BG" sz="2800" b="1" dirty="0" smtClean="0"/>
            </a:br>
            <a:r>
              <a:rPr lang="bg-BG" altLang="bg-BG" sz="2400" b="1" dirty="0" smtClean="0"/>
              <a:t>Работа с ученици от  </a:t>
            </a:r>
            <a:r>
              <a:rPr lang="en-US" altLang="bg-BG" sz="2400" b="1" dirty="0" smtClean="0"/>
              <a:t>3</a:t>
            </a:r>
            <a:r>
              <a:rPr lang="bg-BG" altLang="bg-BG" sz="2400" b="1" dirty="0" smtClean="0"/>
              <a:t> а, б, в, г, д, е </a:t>
            </a:r>
            <a:r>
              <a:rPr lang="en-US" altLang="bg-BG" sz="2400" b="1" dirty="0" smtClean="0"/>
              <a:t> </a:t>
            </a:r>
            <a:r>
              <a:rPr lang="bg-BG" altLang="bg-BG" sz="2400" b="1" dirty="0" smtClean="0"/>
              <a:t>клас</a:t>
            </a:r>
            <a:br>
              <a:rPr lang="bg-BG" altLang="bg-BG" sz="2400" b="1" dirty="0" smtClean="0"/>
            </a:br>
            <a:r>
              <a:rPr lang="bg-BG" altLang="bg-BG" sz="2400" b="1" dirty="0" smtClean="0"/>
              <a:t>Началото...</a:t>
            </a:r>
            <a:br>
              <a:rPr lang="bg-BG" altLang="bg-BG" sz="2400" b="1" dirty="0" smtClean="0"/>
            </a:br>
            <a:r>
              <a:rPr lang="bg-BG" altLang="bg-BG" sz="2800" b="1" dirty="0">
                <a:solidFill>
                  <a:schemeClr val="accent1">
                    <a:lumMod val="75000"/>
                  </a:schemeClr>
                </a:solidFill>
              </a:rPr>
              <a:t>Урок 1.</a:t>
            </a:r>
            <a:r>
              <a:rPr lang="bg-BG" altLang="bg-BG" sz="2800" b="1" dirty="0"/>
              <a:t> Дигитални устройства </a:t>
            </a:r>
            <a:endParaRPr lang="bg-BG" altLang="bg-BG" sz="2800" b="1" dirty="0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683"/>
            <a:ext cx="4644008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bg-BG" altLang="bg-BG" sz="24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Дискутираме </a:t>
            </a:r>
            <a:r>
              <a:rPr lang="ru-RU" altLang="bg-BG" sz="2400" b="1" dirty="0">
                <a:solidFill>
                  <a:schemeClr val="tx2"/>
                </a:solidFill>
                <a:latin typeface="Arial" panose="020B0604020202020204" pitchFamily="34" charset="0"/>
              </a:rPr>
              <a:t>основните функции на компютърната техника – да </a:t>
            </a:r>
            <a:r>
              <a:rPr lang="ru-RU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изчислява, </a:t>
            </a:r>
            <a:r>
              <a:rPr lang="ru-RU" altLang="bg-BG" sz="2400" b="1" dirty="0">
                <a:solidFill>
                  <a:schemeClr val="tx2"/>
                </a:solidFill>
                <a:latin typeface="Arial" panose="020B0604020202020204" pitchFamily="34" charset="0"/>
              </a:rPr>
              <a:t>да </a:t>
            </a:r>
            <a:r>
              <a:rPr lang="ru-RU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анализира, </a:t>
            </a:r>
            <a:r>
              <a:rPr lang="ru-RU" altLang="bg-BG" sz="2400" b="1" dirty="0">
                <a:solidFill>
                  <a:schemeClr val="tx2"/>
                </a:solidFill>
                <a:latin typeface="Arial" panose="020B0604020202020204" pitchFamily="34" charset="0"/>
              </a:rPr>
              <a:t>да </a:t>
            </a:r>
            <a:r>
              <a:rPr lang="ru-RU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съхранява, да</a:t>
            </a:r>
            <a:r>
              <a:rPr lang="en-US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bg-BG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търси</a:t>
            </a:r>
            <a:r>
              <a:rPr lang="ru-RU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ru-RU" altLang="bg-BG" sz="2400" b="1" dirty="0">
                <a:solidFill>
                  <a:schemeClr val="tx2"/>
                </a:solidFill>
                <a:latin typeface="Arial" panose="020B0604020202020204" pitchFamily="34" charset="0"/>
              </a:rPr>
              <a:t>да забавлява (чрез компютърни игри, музика и забавна </a:t>
            </a:r>
            <a:r>
              <a:rPr lang="ru-RU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информация</a:t>
            </a:r>
            <a:r>
              <a:rPr lang="en-US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r>
              <a:rPr lang="ru-RU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en-US" altLang="bg-BG" sz="24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компютърът </a:t>
            </a:r>
            <a:r>
              <a:rPr lang="ru-RU" altLang="bg-BG" sz="2400" b="1" dirty="0">
                <a:solidFill>
                  <a:schemeClr val="tx2"/>
                </a:solidFill>
                <a:latin typeface="Arial" panose="020B0604020202020204" pitchFamily="34" charset="0"/>
              </a:rPr>
              <a:t>може да бъде „добър другар“ на човека във времето за </a:t>
            </a:r>
            <a:r>
              <a:rPr lang="ru-RU" altLang="bg-BG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почивка. </a:t>
            </a:r>
            <a:endParaRPr lang="bg-BG" altLang="bg-BG" sz="24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87" y="1916683"/>
            <a:ext cx="4482131" cy="446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10" y="-299887"/>
            <a:ext cx="7993062" cy="1462087"/>
          </a:xfrm>
        </p:spPr>
        <p:txBody>
          <a:bodyPr/>
          <a:lstStyle/>
          <a:p>
            <a:r>
              <a:rPr lang="bg-BG" sz="3600" b="1" dirty="0">
                <a:solidFill>
                  <a:schemeClr val="accent1">
                    <a:lumMod val="75000"/>
                  </a:schemeClr>
                </a:solidFill>
              </a:rPr>
              <a:t>Урок 2.</a:t>
            </a:r>
            <a:r>
              <a:rPr lang="bg-BG" sz="3600" b="1" dirty="0"/>
              <a:t> Дигитална самоличност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76400"/>
            <a:ext cx="4167064" cy="459263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2132856"/>
            <a:ext cx="4455096" cy="4104457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84427"/>
            <a:ext cx="37444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Разработени са правила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поведение 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интернет чрез интерактивни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задачи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при които учениците трябва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да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маркират като правилни и неправилни модели 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поведение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 конкретни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ситуации.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46426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33" y="-459432"/>
            <a:ext cx="8604448" cy="1462087"/>
          </a:xfrm>
        </p:spPr>
        <p:txBody>
          <a:bodyPr/>
          <a:lstStyle/>
          <a:p>
            <a:r>
              <a:rPr lang="bg-BG" sz="3600" b="1" dirty="0">
                <a:solidFill>
                  <a:schemeClr val="accent1">
                    <a:lumMod val="75000"/>
                  </a:schemeClr>
                </a:solidFill>
              </a:rPr>
              <a:t>Урок 3.</a:t>
            </a:r>
            <a:r>
              <a:rPr lang="bg-BG" sz="3600" b="1" dirty="0"/>
              <a:t> Последователни действия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88" y="2132856"/>
            <a:ext cx="3819400" cy="38164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7" y="1676400"/>
            <a:ext cx="4827514" cy="4704928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507034" y="2060848"/>
            <a:ext cx="3920950" cy="4226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Задачи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за подреждане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изображения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от дадени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геометрични  фигури.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зображението се разглежда по зададени последователни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команди.  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540566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748"/>
            <a:ext cx="7793037" cy="1462087"/>
          </a:xfrm>
        </p:spPr>
        <p:txBody>
          <a:bodyPr/>
          <a:lstStyle/>
          <a:p>
            <a:pPr algn="ctr"/>
            <a:r>
              <a:rPr lang="bg-BG" sz="4000" b="1" dirty="0" smtClean="0"/>
              <a:t>За всеки урок има </a:t>
            </a:r>
            <a:br>
              <a:rPr lang="bg-BG" sz="4000" b="1" dirty="0" smtClean="0"/>
            </a:br>
            <a:r>
              <a:rPr lang="bg-BG" sz="3600" dirty="0" smtClean="0"/>
              <a:t>упражнения в </a:t>
            </a:r>
            <a:r>
              <a:rPr lang="en-US" sz="3600" dirty="0" smtClean="0"/>
              <a:t>www.code.org</a:t>
            </a:r>
            <a:endParaRPr lang="bg-BG" sz="36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11111"/>
          <a:stretch/>
        </p:blipFill>
        <p:spPr bwMode="auto">
          <a:xfrm>
            <a:off x="179512" y="1844824"/>
            <a:ext cx="52565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39914"/>
            <a:ext cx="3470142" cy="2677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75987"/>
            <a:ext cx="3451240" cy="26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418"/>
            <a:ext cx="8229600" cy="1143000"/>
          </a:xfrm>
        </p:spPr>
        <p:txBody>
          <a:bodyPr/>
          <a:lstStyle/>
          <a:p>
            <a:pPr algn="ctr"/>
            <a:r>
              <a:rPr lang="ru-RU" sz="3200" b="1" dirty="0"/>
              <a:t>Урок 4. Блокове за движение.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Лого култура, Алгоритъм </a:t>
            </a:r>
            <a:r>
              <a:rPr lang="ru-RU" sz="3200" b="1" dirty="0"/>
              <a:t>и код </a:t>
            </a:r>
            <a:endParaRPr lang="bg-BG" sz="3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62" y="2325911"/>
            <a:ext cx="3223470" cy="322347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8657" y="2292350"/>
            <a:ext cx="4545831" cy="3951288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270642" y="1739648"/>
            <a:ext cx="51167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од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за изписване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буквата В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 квадратната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мрежа, като се използва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набора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командни блокове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  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bg-BG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38" y="3380841"/>
            <a:ext cx="541749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72" y="-387424"/>
            <a:ext cx="8878706" cy="1143000"/>
          </a:xfrm>
        </p:spPr>
        <p:txBody>
          <a:bodyPr/>
          <a:lstStyle/>
          <a:p>
            <a:r>
              <a:rPr lang="bg-BG" sz="2800" b="1" dirty="0"/>
              <a:t>Урок 5. Подреди </a:t>
            </a:r>
            <a:r>
              <a:rPr lang="bg-BG" sz="2800" b="1" dirty="0" smtClean="0"/>
              <a:t>дума     Урок </a:t>
            </a:r>
            <a:r>
              <a:rPr lang="bg-BG" sz="2800" b="1" dirty="0"/>
              <a:t>6. Открий път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755576"/>
            <a:ext cx="6768752" cy="188133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5069894" cy="433389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79" y="2636118"/>
            <a:ext cx="4783561" cy="4334690"/>
          </a:xfrm>
        </p:spPr>
      </p:pic>
    </p:spTree>
    <p:extLst>
      <p:ext uri="{BB962C8B-B14F-4D97-AF65-F5344CB8AC3E}">
        <p14:creationId xmlns:p14="http://schemas.microsoft.com/office/powerpoint/2010/main" val="115227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1515</TotalTime>
  <Words>442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Impact</vt:lpstr>
      <vt:lpstr>Tahoma</vt:lpstr>
      <vt:lpstr>Wingdings</vt:lpstr>
      <vt:lpstr>Blends</vt:lpstr>
      <vt:lpstr>  Компютърно моделиране  в 3-ти клас Създавай и твори с Scratch </vt:lpstr>
      <vt:lpstr>Цели на обучението: </vt:lpstr>
      <vt:lpstr>SCRATCH</vt:lpstr>
      <vt:lpstr> Компютърно моделиране Работа с ученици от  3 а, б, в, г, д, е  клас Началото... Урок 1. Дигитални устройства </vt:lpstr>
      <vt:lpstr>Урок 2. Дигитална самоличност </vt:lpstr>
      <vt:lpstr>Урок 3. Последователни действия </vt:lpstr>
      <vt:lpstr>За всеки урок има  упражнения в www.code.org</vt:lpstr>
      <vt:lpstr>Урок 4. Блокове за движение.  Лого култура, Алгоритъм и код </vt:lpstr>
      <vt:lpstr>Урок 5. Подреди дума     Урок 6. Открий път  </vt:lpstr>
      <vt:lpstr>Урок 7. Повтарящи се действия. Цикъл </vt:lpstr>
      <vt:lpstr>Цикъл</vt:lpstr>
      <vt:lpstr> www.code.org   Course 1 Упр.13 Цикъл</vt:lpstr>
      <vt:lpstr>Цикъл, Робот художник, Course 1 Упр. 18</vt:lpstr>
      <vt:lpstr>Сертификат  за завършване на COURSE 1</vt:lpstr>
      <vt:lpstr>Седмица на програмирането с гости г-жа Душанова от EPAM Systems –  програмиране в Scratch </vt:lpstr>
      <vt:lpstr> Компютърно моделиране Работа с ученици от  3 а, б, в, г, д, е  клас Предстои </vt:lpstr>
      <vt:lpstr>PowerPoint Presentation</vt:lpstr>
      <vt:lpstr>Първи стъпки в SCRATCH</vt:lpstr>
      <vt:lpstr>PowerPoint Presentation</vt:lpstr>
      <vt:lpstr>Въпрос – колко деца се упражняваха в Code.org в събота и неделя? Отговор: всички</vt:lpstr>
      <vt:lpstr>Резултати:</vt:lpstr>
      <vt:lpstr>PowerPoint Presentation</vt:lpstr>
    </vt:vector>
  </TitlesOfParts>
  <Company>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и информатика, реализирани в 34 ОУ “Стою Шишков” и СЕГ</dc:title>
  <dc:creator>user</dc:creator>
  <cp:lastModifiedBy>Windows User</cp:lastModifiedBy>
  <cp:revision>241</cp:revision>
  <dcterms:created xsi:type="dcterms:W3CDTF">2011-12-15T18:46:27Z</dcterms:created>
  <dcterms:modified xsi:type="dcterms:W3CDTF">2018-12-02T17:42:56Z</dcterms:modified>
</cp:coreProperties>
</file>