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6"/>
    <p:sldMasterId id="2147483728" r:id="rId7"/>
  </p:sldMasterIdLst>
  <p:notesMasterIdLst>
    <p:notesMasterId r:id="rId45"/>
  </p:notesMasterIdLst>
  <p:sldIdLst>
    <p:sldId id="576" r:id="rId8"/>
    <p:sldId id="501" r:id="rId9"/>
    <p:sldId id="587" r:id="rId10"/>
    <p:sldId id="588" r:id="rId11"/>
    <p:sldId id="619" r:id="rId12"/>
    <p:sldId id="590" r:id="rId13"/>
    <p:sldId id="627" r:id="rId14"/>
    <p:sldId id="628" r:id="rId15"/>
    <p:sldId id="625" r:id="rId16"/>
    <p:sldId id="626" r:id="rId17"/>
    <p:sldId id="592" r:id="rId18"/>
    <p:sldId id="593" r:id="rId19"/>
    <p:sldId id="594" r:id="rId20"/>
    <p:sldId id="595" r:id="rId21"/>
    <p:sldId id="596" r:id="rId22"/>
    <p:sldId id="597" r:id="rId23"/>
    <p:sldId id="612" r:id="rId24"/>
    <p:sldId id="604" r:id="rId25"/>
    <p:sldId id="600" r:id="rId26"/>
    <p:sldId id="608" r:id="rId27"/>
    <p:sldId id="605" r:id="rId28"/>
    <p:sldId id="609" r:id="rId29"/>
    <p:sldId id="606" r:id="rId30"/>
    <p:sldId id="610" r:id="rId31"/>
    <p:sldId id="611" r:id="rId32"/>
    <p:sldId id="601" r:id="rId33"/>
    <p:sldId id="603" r:id="rId34"/>
    <p:sldId id="616" r:id="rId35"/>
    <p:sldId id="617" r:id="rId36"/>
    <p:sldId id="618" r:id="rId37"/>
    <p:sldId id="620" r:id="rId38"/>
    <p:sldId id="622" r:id="rId39"/>
    <p:sldId id="623" r:id="rId40"/>
    <p:sldId id="614" r:id="rId41"/>
    <p:sldId id="615" r:id="rId42"/>
    <p:sldId id="624" r:id="rId43"/>
    <p:sldId id="599" r:id="rId44"/>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E42392-A614-48E1-9713-167E4DCBDAEB}">
          <p14:sldIdLst>
            <p14:sldId id="576"/>
            <p14:sldId id="501"/>
            <p14:sldId id="587"/>
            <p14:sldId id="588"/>
            <p14:sldId id="619"/>
            <p14:sldId id="590"/>
            <p14:sldId id="627"/>
            <p14:sldId id="628"/>
            <p14:sldId id="625"/>
            <p14:sldId id="626"/>
            <p14:sldId id="592"/>
            <p14:sldId id="593"/>
            <p14:sldId id="594"/>
            <p14:sldId id="595"/>
            <p14:sldId id="596"/>
            <p14:sldId id="597"/>
            <p14:sldId id="612"/>
          </p14:sldIdLst>
        </p14:section>
        <p14:section name="Vencislav" id="{075201DD-4592-4BDF-A074-591485BFFF38}">
          <p14:sldIdLst>
            <p14:sldId id="604"/>
            <p14:sldId id="600"/>
            <p14:sldId id="608"/>
            <p14:sldId id="605"/>
            <p14:sldId id="609"/>
            <p14:sldId id="606"/>
            <p14:sldId id="610"/>
            <p14:sldId id="611"/>
            <p14:sldId id="601"/>
            <p14:sldId id="603"/>
            <p14:sldId id="616"/>
            <p14:sldId id="617"/>
            <p14:sldId id="618"/>
            <p14:sldId id="620"/>
            <p14:sldId id="622"/>
            <p14:sldId id="623"/>
            <p14:sldId id="614"/>
            <p14:sldId id="615"/>
            <p14:sldId id="624"/>
            <p14:sldId id="599"/>
          </p14:sldIdLst>
        </p14:section>
      </p14:sectionLst>
    </p:ext>
    <p:ext uri="{EFAFB233-063F-42B5-8137-9DF3F51BA10A}">
      <p15:sldGuideLst xmlns:p15="http://schemas.microsoft.com/office/powerpoint/2012/main">
        <p15:guide id="1" orient="horz" pos="2160">
          <p15:clr>
            <a:srgbClr val="A4A3A4"/>
          </p15:clr>
        </p15:guide>
        <p15:guide id="2" orient="horz" pos="864">
          <p15:clr>
            <a:srgbClr val="A4A3A4"/>
          </p15:clr>
        </p15:guide>
        <p15:guide id="3" orient="horz" pos="816">
          <p15:clr>
            <a:srgbClr val="A4A3A4"/>
          </p15:clr>
        </p15:guide>
        <p15:guide id="4" orient="horz" pos="3744">
          <p15:clr>
            <a:srgbClr val="A4A3A4"/>
          </p15:clr>
        </p15:guide>
        <p15:guide id="5" orient="horz" pos="258">
          <p15:clr>
            <a:srgbClr val="A4A3A4"/>
          </p15:clr>
        </p15:guide>
        <p15:guide id="6" pos="2880">
          <p15:clr>
            <a:srgbClr val="A4A3A4"/>
          </p15:clr>
        </p15:guide>
        <p15:guide id="7" pos="288">
          <p15:clr>
            <a:srgbClr val="A4A3A4"/>
          </p15:clr>
        </p15:guide>
        <p15:guide id="8" pos="5472">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Bluc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B2E0"/>
    <a:srgbClr val="FFFF99"/>
    <a:srgbClr val="C2D6EF"/>
    <a:srgbClr val="B90202"/>
    <a:srgbClr val="4DA0D4"/>
    <a:srgbClr val="D00000"/>
    <a:srgbClr val="0071C5"/>
    <a:srgbClr val="38DCD6"/>
    <a:srgbClr val="2BBBE0"/>
    <a:srgbClr val="00EB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84875" autoAdjust="0"/>
  </p:normalViewPr>
  <p:slideViewPr>
    <p:cSldViewPr snapToGrid="0" showGuides="1">
      <p:cViewPr varScale="1">
        <p:scale>
          <a:sx n="74" d="100"/>
          <a:sy n="74" d="100"/>
        </p:scale>
        <p:origin x="1675" y="77"/>
      </p:cViewPr>
      <p:guideLst>
        <p:guide orient="horz" pos="2160"/>
        <p:guide orient="horz" pos="864"/>
        <p:guide orient="horz" pos="816"/>
        <p:guide orient="horz" pos="3744"/>
        <p:guide orient="horz" pos="258"/>
        <p:guide pos="2880"/>
        <p:guide pos="288"/>
        <p:guide pos="5472"/>
      </p:guideLst>
    </p:cSldViewPr>
  </p:slideViewPr>
  <p:outlineViewPr>
    <p:cViewPr>
      <p:scale>
        <a:sx n="33" d="100"/>
        <a:sy n="33" d="100"/>
      </p:scale>
      <p:origin x="0" y="1518"/>
    </p:cViewPr>
  </p:outlineViewPr>
  <p:notesTextViewPr>
    <p:cViewPr>
      <p:scale>
        <a:sx n="3" d="2"/>
        <a:sy n="3" d="2"/>
      </p:scale>
      <p:origin x="0" y="0"/>
    </p:cViewPr>
  </p:notesTextViewPr>
  <p:sorterViewPr>
    <p:cViewPr>
      <p:scale>
        <a:sx n="71" d="100"/>
        <a:sy n="71" d="100"/>
      </p:scale>
      <p:origin x="0" y="-6402"/>
    </p:cViewPr>
  </p:sorterViewPr>
  <p:notesViewPr>
    <p:cSldViewPr snapToGrid="0">
      <p:cViewPr varScale="1">
        <p:scale>
          <a:sx n="51" d="100"/>
          <a:sy n="51" d="100"/>
        </p:scale>
        <p:origin x="2928" y="78"/>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3" tIns="49521" rIns="99043" bIns="49521"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3" tIns="49521" rIns="99043" bIns="49521" rtlCol="0"/>
          <a:lstStyle>
            <a:lvl1pPr algn="r">
              <a:defRPr sz="1300"/>
            </a:lvl1pPr>
          </a:lstStyle>
          <a:p>
            <a:fld id="{3D41FB95-A9B9-4B18-9622-01AF6211B2AD}" type="datetimeFigureOut">
              <a:rPr lang="en-US" smtClean="0"/>
              <a:pPr/>
              <a:t>12/3/2018</a:t>
            </a:fld>
            <a:endParaRPr lang="en-US" dirty="0"/>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9043" tIns="49521" rIns="99043" bIns="49521" rtlCol="0" anchor="ctr"/>
          <a:lstStyle/>
          <a:p>
            <a:endParaRPr lang="en-US" dirty="0"/>
          </a:p>
        </p:txBody>
      </p:sp>
      <p:sp>
        <p:nvSpPr>
          <p:cNvPr id="5" name="Notes Placeholder 4"/>
          <p:cNvSpPr>
            <a:spLocks noGrp="1"/>
          </p:cNvSpPr>
          <p:nvPr>
            <p:ph type="body" sz="quarter" idx="3"/>
          </p:nvPr>
        </p:nvSpPr>
        <p:spPr>
          <a:xfrm>
            <a:off x="709930" y="4861442"/>
            <a:ext cx="5679440" cy="4605576"/>
          </a:xfrm>
          <a:prstGeom prst="rect">
            <a:avLst/>
          </a:prstGeom>
        </p:spPr>
        <p:txBody>
          <a:bodyPr vert="horz" lIns="99043" tIns="49521" rIns="99043" bIns="495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7"/>
            <a:ext cx="3076363" cy="511731"/>
          </a:xfrm>
          <a:prstGeom prst="rect">
            <a:avLst/>
          </a:prstGeom>
        </p:spPr>
        <p:txBody>
          <a:bodyPr vert="horz" lIns="99043" tIns="49521" rIns="99043" bIns="4952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7"/>
            <a:ext cx="3076363" cy="511731"/>
          </a:xfrm>
          <a:prstGeom prst="rect">
            <a:avLst/>
          </a:prstGeom>
        </p:spPr>
        <p:txBody>
          <a:bodyPr vert="horz" lIns="99043" tIns="49521" rIns="99043" bIns="49521" rtlCol="0" anchor="b"/>
          <a:lstStyle>
            <a:lvl1pPr algn="r">
              <a:defRPr sz="1300"/>
            </a:lvl1pPr>
          </a:lstStyle>
          <a:p>
            <a:fld id="{B1D41364-15E5-4D19-9F44-7E52E8E6B660}" type="slidenum">
              <a:rPr lang="en-US" smtClean="0"/>
              <a:pPr/>
              <a:t>‹#›</a:t>
            </a:fld>
            <a:endParaRPr lang="en-US" dirty="0"/>
          </a:p>
        </p:txBody>
      </p:sp>
    </p:spTree>
    <p:extLst>
      <p:ext uri="{BB962C8B-B14F-4D97-AF65-F5344CB8AC3E}">
        <p14:creationId xmlns:p14="http://schemas.microsoft.com/office/powerpoint/2010/main" val="654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4021446" y="9721271"/>
            <a:ext cx="3073008" cy="5081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7488" tIns="50694" rIns="97488" bIns="50694" anchor="b" anchorCtr="0" compatLnSpc="1"/>
          <a:lstStyle/>
          <a:p>
            <a:pPr algn="r">
              <a:tabLst>
                <a:tab pos="0" algn="l"/>
                <a:tab pos="486269" algn="l"/>
                <a:tab pos="972929" algn="l"/>
                <a:tab pos="1459590" algn="l"/>
                <a:tab pos="1946250" algn="l"/>
                <a:tab pos="2432911" algn="l"/>
                <a:tab pos="2919571" algn="l"/>
                <a:tab pos="3406231" algn="l"/>
                <a:tab pos="3892891" algn="l"/>
                <a:tab pos="4379550" algn="l"/>
                <a:tab pos="4866211" algn="l"/>
                <a:tab pos="5352870" algn="l"/>
                <a:tab pos="5839531" algn="l"/>
                <a:tab pos="6326191" algn="l"/>
                <a:tab pos="6812851" algn="l"/>
                <a:tab pos="7299511" algn="l"/>
                <a:tab pos="7786172" algn="l"/>
                <a:tab pos="8272832" algn="l"/>
                <a:tab pos="8759491" algn="l"/>
                <a:tab pos="9246152" algn="l"/>
                <a:tab pos="9732812" algn="l"/>
              </a:tabLst>
            </a:pPr>
            <a:fld id="{9F8E32D4-6FA5-42E2-967B-D2FD4B4B4CCB}" type="slidenum">
              <a:rPr>
                <a:solidFill>
                  <a:prstClr val="black"/>
                </a:solidFill>
              </a:rPr>
              <a:pPr algn="r">
                <a:tabLst>
                  <a:tab pos="0" algn="l"/>
                  <a:tab pos="486269" algn="l"/>
                  <a:tab pos="972929" algn="l"/>
                  <a:tab pos="1459590" algn="l"/>
                  <a:tab pos="1946250" algn="l"/>
                  <a:tab pos="2432911" algn="l"/>
                  <a:tab pos="2919571" algn="l"/>
                  <a:tab pos="3406231" algn="l"/>
                  <a:tab pos="3892891" algn="l"/>
                  <a:tab pos="4379550" algn="l"/>
                  <a:tab pos="4866211" algn="l"/>
                  <a:tab pos="5352870" algn="l"/>
                  <a:tab pos="5839531" algn="l"/>
                  <a:tab pos="6326191" algn="l"/>
                  <a:tab pos="6812851" algn="l"/>
                  <a:tab pos="7299511" algn="l"/>
                  <a:tab pos="7786172" algn="l"/>
                  <a:tab pos="8272832" algn="l"/>
                  <a:tab pos="8759491" algn="l"/>
                  <a:tab pos="9246152" algn="l"/>
                  <a:tab pos="9732812" algn="l"/>
                </a:tabLst>
              </a:pPr>
              <a:t>1</a:t>
            </a:fld>
            <a:endParaRPr lang="fr-FR" sz="1300">
              <a:solidFill>
                <a:srgbClr val="000000"/>
              </a:solidFill>
              <a:latin typeface="Arial" pitchFamily="18"/>
              <a:ea typeface="ヒラギノ角ゴ ProN W3" pitchFamily="2"/>
              <a:cs typeface="ヒラギノ角ゴ ProN W3" pitchFamily="2"/>
            </a:endParaRPr>
          </a:p>
        </p:txBody>
      </p:sp>
      <p:sp>
        <p:nvSpPr>
          <p:cNvPr id="3" name="Slide Image Placeholder 2"/>
          <p:cNvSpPr>
            <a:spLocks noGrp="1" noRot="1" noChangeAspect="1" noResize="1"/>
          </p:cNvSpPr>
          <p:nvPr>
            <p:ph type="sldImg"/>
          </p:nvPr>
        </p:nvSpPr>
        <p:spPr>
          <a:xfrm>
            <a:off x="992188" y="768350"/>
            <a:ext cx="5114925" cy="3836988"/>
          </a:xfrm>
          <a:solidFill>
            <a:schemeClr val="accent1"/>
          </a:solidFill>
          <a:ln w="25400">
            <a:solidFill>
              <a:schemeClr val="accent1">
                <a:shade val="50000"/>
              </a:schemeClr>
            </a:solidFill>
            <a:prstDash val="solid"/>
          </a:ln>
        </p:spPr>
      </p:sp>
      <p:sp>
        <p:nvSpPr>
          <p:cNvPr id="4" name="Notes Placeholder 3"/>
          <p:cNvSpPr txBox="1">
            <a:spLocks noGrp="1"/>
          </p:cNvSpPr>
          <p:nvPr>
            <p:ph type="body" sz="quarter" idx="1"/>
          </p:nvPr>
        </p:nvSpPr>
        <p:spPr>
          <a:xfrm>
            <a:off x="709558" y="4861038"/>
            <a:ext cx="5674594" cy="284675"/>
          </a:xfrm>
        </p:spPr>
        <p:txBody>
          <a:bodyPr>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GB"/>
          </a:p>
        </p:txBody>
      </p:sp>
    </p:spTree>
    <p:extLst>
      <p:ext uri="{BB962C8B-B14F-4D97-AF65-F5344CB8AC3E}">
        <p14:creationId xmlns:p14="http://schemas.microsoft.com/office/powerpoint/2010/main" val="234878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4021446" y="9721271"/>
            <a:ext cx="3073008" cy="5081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7488" tIns="50694" rIns="97488" bIns="50694" anchor="b" anchorCtr="0" compatLnSpc="1"/>
          <a:lstStyle/>
          <a:p>
            <a:pPr algn="r">
              <a:tabLst>
                <a:tab pos="0" algn="l"/>
                <a:tab pos="486269" algn="l"/>
                <a:tab pos="972929" algn="l"/>
                <a:tab pos="1459590" algn="l"/>
                <a:tab pos="1946250" algn="l"/>
                <a:tab pos="2432911" algn="l"/>
                <a:tab pos="2919571" algn="l"/>
                <a:tab pos="3406231" algn="l"/>
                <a:tab pos="3892891" algn="l"/>
                <a:tab pos="4379550" algn="l"/>
                <a:tab pos="4866211" algn="l"/>
                <a:tab pos="5352870" algn="l"/>
                <a:tab pos="5839531" algn="l"/>
                <a:tab pos="6326191" algn="l"/>
                <a:tab pos="6812851" algn="l"/>
                <a:tab pos="7299511" algn="l"/>
                <a:tab pos="7786172" algn="l"/>
                <a:tab pos="8272832" algn="l"/>
                <a:tab pos="8759491" algn="l"/>
                <a:tab pos="9246152" algn="l"/>
                <a:tab pos="9732812" algn="l"/>
              </a:tabLst>
            </a:pPr>
            <a:fld id="{648869C9-F639-4278-BC92-3DF2A40AC7BA}" type="slidenum">
              <a:rPr>
                <a:solidFill>
                  <a:prstClr val="black"/>
                </a:solidFill>
              </a:rPr>
              <a:pPr algn="r">
                <a:tabLst>
                  <a:tab pos="0" algn="l"/>
                  <a:tab pos="486269" algn="l"/>
                  <a:tab pos="972929" algn="l"/>
                  <a:tab pos="1459590" algn="l"/>
                  <a:tab pos="1946250" algn="l"/>
                  <a:tab pos="2432911" algn="l"/>
                  <a:tab pos="2919571" algn="l"/>
                  <a:tab pos="3406231" algn="l"/>
                  <a:tab pos="3892891" algn="l"/>
                  <a:tab pos="4379550" algn="l"/>
                  <a:tab pos="4866211" algn="l"/>
                  <a:tab pos="5352870" algn="l"/>
                  <a:tab pos="5839531" algn="l"/>
                  <a:tab pos="6326191" algn="l"/>
                  <a:tab pos="6812851" algn="l"/>
                  <a:tab pos="7299511" algn="l"/>
                  <a:tab pos="7786172" algn="l"/>
                  <a:tab pos="8272832" algn="l"/>
                  <a:tab pos="8759491" algn="l"/>
                  <a:tab pos="9246152" algn="l"/>
                  <a:tab pos="9732812" algn="l"/>
                </a:tabLst>
              </a:pPr>
              <a:t>2</a:t>
            </a:fld>
            <a:endParaRPr lang="fr-FR" sz="1300">
              <a:solidFill>
                <a:srgbClr val="000000"/>
              </a:solidFill>
              <a:latin typeface="Arial" pitchFamily="18"/>
              <a:ea typeface="ヒラギノ角ゴ ProN W3" pitchFamily="2"/>
              <a:cs typeface="ヒラギノ角ゴ ProN W3" pitchFamily="2"/>
            </a:endParaRPr>
          </a:p>
        </p:txBody>
      </p:sp>
      <p:sp>
        <p:nvSpPr>
          <p:cNvPr id="3" name="Slide Image Placeholder 2"/>
          <p:cNvSpPr>
            <a:spLocks noGrp="1" noRot="1" noChangeAspect="1" noResize="1"/>
          </p:cNvSpPr>
          <p:nvPr>
            <p:ph type="sldImg"/>
          </p:nvPr>
        </p:nvSpPr>
        <p:spPr>
          <a:xfrm>
            <a:off x="992188" y="768350"/>
            <a:ext cx="5114925" cy="3836988"/>
          </a:xfrm>
          <a:solidFill>
            <a:schemeClr val="accent1"/>
          </a:solidFill>
          <a:ln w="25400">
            <a:solidFill>
              <a:schemeClr val="accent1">
                <a:shade val="50000"/>
              </a:schemeClr>
            </a:solidFill>
            <a:prstDash val="solid"/>
          </a:ln>
        </p:spPr>
      </p:sp>
      <p:sp>
        <p:nvSpPr>
          <p:cNvPr id="4" name="Notes Placeholder 3"/>
          <p:cNvSpPr txBox="1">
            <a:spLocks noGrp="1"/>
          </p:cNvSpPr>
          <p:nvPr>
            <p:ph type="body" sz="quarter" idx="1"/>
          </p:nvPr>
        </p:nvSpPr>
        <p:spPr>
          <a:xfrm>
            <a:off x="709558" y="4861038"/>
            <a:ext cx="5674594" cy="284675"/>
          </a:xfrm>
        </p:spPr>
        <p:txBody>
          <a:bodyPr>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GB" kern="1200"/>
          </a:p>
        </p:txBody>
      </p:sp>
    </p:spTree>
    <p:extLst>
      <p:ext uri="{BB962C8B-B14F-4D97-AF65-F5344CB8AC3E}">
        <p14:creationId xmlns:p14="http://schemas.microsoft.com/office/powerpoint/2010/main" val="23039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one year our high school in </a:t>
            </a:r>
            <a:r>
              <a:rPr lang="en-US" baseline="0" dirty="0" err="1" smtClean="0"/>
              <a:t>Pravec</a:t>
            </a:r>
            <a:r>
              <a:rPr lang="en-US" baseline="0" dirty="0" smtClean="0"/>
              <a:t> is in real collaboration with Bulgarian Academy of Science. We design and create joint projects which will present you in the next slides. </a:t>
            </a:r>
            <a:endParaRPr lang="bg-BG"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18</a:t>
            </a:fld>
            <a:endParaRPr lang="en-US" dirty="0"/>
          </a:p>
        </p:txBody>
      </p:sp>
    </p:spTree>
    <p:extLst>
      <p:ext uri="{BB962C8B-B14F-4D97-AF65-F5344CB8AC3E}">
        <p14:creationId xmlns:p14="http://schemas.microsoft.com/office/powerpoint/2010/main" val="1361186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big foot” is walking mobile robot with unique mechanics, designed by Assoc. Prof. Ivan </a:t>
            </a:r>
            <a:r>
              <a:rPr lang="en-US" baseline="0" dirty="0" err="1" smtClean="0"/>
              <a:t>Chavdarov</a:t>
            </a:r>
            <a:r>
              <a:rPr lang="en-US" baseline="0" dirty="0" smtClean="0"/>
              <a:t> from BAS. In our school we design control electronics and firmware. </a:t>
            </a:r>
            <a:endParaRPr lang="bg-BG"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19</a:t>
            </a:fld>
            <a:endParaRPr lang="en-US" dirty="0"/>
          </a:p>
        </p:txBody>
      </p:sp>
    </p:spTree>
    <p:extLst>
      <p:ext uri="{BB962C8B-B14F-4D97-AF65-F5344CB8AC3E}">
        <p14:creationId xmlns:p14="http://schemas.microsoft.com/office/powerpoint/2010/main" val="250450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moves like seal.</a:t>
            </a:r>
            <a:endParaRPr lang="bg-BG"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20</a:t>
            </a:fld>
            <a:endParaRPr lang="en-US" dirty="0"/>
          </a:p>
        </p:txBody>
      </p:sp>
    </p:spTree>
    <p:extLst>
      <p:ext uri="{BB962C8B-B14F-4D97-AF65-F5344CB8AC3E}">
        <p14:creationId xmlns:p14="http://schemas.microsoft.com/office/powerpoint/2010/main" val="2750303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therapeutic game for children with mental problems. The point of the game is child to control the robot over color grid and then to return the robot to the home position in the same way. The connection between the robot and computer is serial </a:t>
            </a:r>
            <a:r>
              <a:rPr lang="en-US" baseline="0" dirty="0" err="1" smtClean="0"/>
              <a:t>bluetooth</a:t>
            </a:r>
            <a:r>
              <a:rPr lang="en-US" baseline="0" dirty="0" smtClean="0"/>
              <a:t> which allow us to develop mobile applications and games.</a:t>
            </a:r>
            <a:endParaRPr lang="bg-BG"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21</a:t>
            </a:fld>
            <a:endParaRPr lang="en-US" dirty="0"/>
          </a:p>
        </p:txBody>
      </p:sp>
    </p:spTree>
    <p:extLst>
      <p:ext uri="{BB962C8B-B14F-4D97-AF65-F5344CB8AC3E}">
        <p14:creationId xmlns:p14="http://schemas.microsoft.com/office/powerpoint/2010/main" val="175563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23</a:t>
            </a:fld>
            <a:endParaRPr lang="en-US" dirty="0"/>
          </a:p>
        </p:txBody>
      </p:sp>
    </p:spTree>
    <p:extLst>
      <p:ext uri="{BB962C8B-B14F-4D97-AF65-F5344CB8AC3E}">
        <p14:creationId xmlns:p14="http://schemas.microsoft.com/office/powerpoint/2010/main" val="276038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video, t</a:t>
            </a:r>
            <a:r>
              <a:rPr lang="en-US" dirty="0" smtClean="0"/>
              <a:t>he</a:t>
            </a:r>
            <a:r>
              <a:rPr lang="en-US" baseline="0" dirty="0" smtClean="0"/>
              <a:t> </a:t>
            </a:r>
            <a:r>
              <a:rPr lang="en-US" baseline="0" dirty="0" err="1" smtClean="0"/>
              <a:t>demonstator</a:t>
            </a:r>
            <a:r>
              <a:rPr lang="en-US" baseline="0" dirty="0" smtClean="0"/>
              <a:t> of our invention is Bulgarian Minister of education – </a:t>
            </a:r>
            <a:r>
              <a:rPr lang="en-US" baseline="0" dirty="0" err="1" smtClean="0"/>
              <a:t>Mr</a:t>
            </a:r>
            <a:r>
              <a:rPr lang="en-US" baseline="0" dirty="0" smtClean="0"/>
              <a:t> </a:t>
            </a:r>
            <a:r>
              <a:rPr lang="en-US" baseline="0" dirty="0" err="1" smtClean="0"/>
              <a:t>Krasimir</a:t>
            </a:r>
            <a:r>
              <a:rPr lang="en-US" baseline="0" dirty="0" smtClean="0"/>
              <a:t> </a:t>
            </a:r>
            <a:r>
              <a:rPr lang="en-US" baseline="0" dirty="0" err="1" smtClean="0"/>
              <a:t>Valchev</a:t>
            </a:r>
            <a:r>
              <a:rPr lang="en-US" baseline="0" dirty="0" smtClean="0"/>
              <a:t>.</a:t>
            </a:r>
            <a:endParaRPr lang="bg-BG"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26</a:t>
            </a:fld>
            <a:endParaRPr lang="en-US" dirty="0"/>
          </a:p>
        </p:txBody>
      </p:sp>
    </p:spTree>
    <p:extLst>
      <p:ext uri="{BB962C8B-B14F-4D97-AF65-F5344CB8AC3E}">
        <p14:creationId xmlns:p14="http://schemas.microsoft.com/office/powerpoint/2010/main" val="158996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03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292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1F37E35-8CFE-42C1-8F8E-5744AEDC11F0}" type="datetime1">
              <a:rPr lang="bg-BG" smtClean="0"/>
              <a:t>3.12.2018 г.</a:t>
            </a:fld>
            <a:endParaRPr lang="bg-BG"/>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Inspiring young people to stude robotics in VSS - CTS&gt;&gt; &lt;&lt;Vencislav Nachev, Radoslav Iliev, Radoslav  Totev, Tsetsa Hristova&gt;&gt; &lt;&lt;29.08 August – 1 Septembry 2017&gt;&gt;I&lt;&lt;Orshova, iRomania &gt;&gt;  &lt;&lt;International Robotics Symposium ROBOTOR 2017 &gt;&gt;</a:t>
            </a:r>
            <a:endParaRPr lang="bg-BG"/>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BFA7B11-BA1A-4C4B-8CB1-5B29E26720C9}" type="slidenum">
              <a:rPr lang="bg-BG" smtClean="0"/>
              <a:t>‹#›</a:t>
            </a:fld>
            <a:endParaRPr lang="bg-BG"/>
          </a:p>
        </p:txBody>
      </p:sp>
    </p:spTree>
    <p:extLst>
      <p:ext uri="{BB962C8B-B14F-4D97-AF65-F5344CB8AC3E}">
        <p14:creationId xmlns:p14="http://schemas.microsoft.com/office/powerpoint/2010/main" val="27998446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lum/>
            <a:alphaModFix/>
          </a:blip>
          <a:srcRect/>
          <a:stretch>
            <a:fillRect/>
          </a:stretch>
        </p:blipFill>
        <p:spPr>
          <a:xfrm>
            <a:off x="6942575" y="5559043"/>
            <a:ext cx="1330374" cy="587161"/>
          </a:xfrm>
          <a:prstGeom prst="rect">
            <a:avLst/>
          </a:prstGeom>
          <a:noFill/>
          <a:ln>
            <a:noFill/>
          </a:ln>
        </p:spPr>
      </p:pic>
      <p:sp>
        <p:nvSpPr>
          <p:cNvPr id="7" name="Title Placeholder 6"/>
          <p:cNvSpPr txBox="1">
            <a:spLocks noGrp="1"/>
          </p:cNvSpPr>
          <p:nvPr>
            <p:ph type="title"/>
          </p:nvPr>
        </p:nvSpPr>
        <p:spPr>
          <a:xfrm>
            <a:off x="456839" y="272520"/>
            <a:ext cx="8226360" cy="114192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r>
              <a:rPr lang="bg-BG" dirty="0" smtClean="0"/>
              <a:t>Роботиката и </a:t>
            </a:r>
            <a:r>
              <a:rPr lang="en-GB" dirty="0" smtClean="0"/>
              <a:t>STEM </a:t>
            </a:r>
            <a:r>
              <a:rPr lang="bg-BG" dirty="0" smtClean="0"/>
              <a:t>образование</a:t>
            </a:r>
            <a:endParaRPr lang="en-GB" dirty="0"/>
          </a:p>
        </p:txBody>
      </p:sp>
      <p:sp>
        <p:nvSpPr>
          <p:cNvPr id="8" name="Text Placeholder 7"/>
          <p:cNvSpPr txBox="1">
            <a:spLocks noGrp="1"/>
          </p:cNvSpPr>
          <p:nvPr>
            <p:ph type="body" idx="1"/>
          </p:nvPr>
        </p:nvSpPr>
        <p:spPr>
          <a:xfrm>
            <a:off x="456839" y="1604880"/>
            <a:ext cx="8226360" cy="4523400"/>
          </a:xfrm>
          <a:prstGeom prst="rect">
            <a:avLst/>
          </a:prstGeom>
          <a:noFill/>
          <a:ln>
            <a:noFill/>
          </a:ln>
        </p:spPr>
        <p:txBody>
          <a:bodyPr vert="horz" lIns="0" tIns="0" rIns="0" bIns="0" anchor="t" anchorCtr="0" compatLnSpc="1"/>
          <a:lstStyle>
            <a:defPPr marL="342720" marR="0" lvl="0" indent="-342720" algn="l" rtl="0" hangingPunct="0">
              <a:lnSpc>
                <a:spcPct val="100000"/>
              </a:lnSpc>
              <a:spcBef>
                <a:spcPts val="799"/>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rgbClr val="000000"/>
                </a:solidFill>
                <a:latin typeface="Calibri" pitchFamily="34"/>
                <a:ea typeface="SimSun" pitchFamily="2"/>
                <a:cs typeface="SimSun" pitchFamily="2"/>
              </a:defRPr>
            </a:defPPr>
            <a:lvl1pPr marL="342720" marR="0" lvl="0" indent="-342720" algn="l" rtl="0" hangingPunct="0">
              <a:lnSpc>
                <a:spcPct val="100000"/>
              </a:lnSpc>
              <a:spcBef>
                <a:spcPts val="799"/>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rgbClr val="000000"/>
                </a:solidFill>
                <a:latin typeface="Calibri" pitchFamily="34"/>
                <a:ea typeface="SimSun" pitchFamily="2"/>
                <a:cs typeface="SimSun" pitchFamily="2"/>
              </a:defRPr>
            </a:lvl1pPr>
            <a:lvl2pPr marL="742680" marR="0" lvl="1" indent="-285480" algn="l" rtl="0" hangingPunct="0">
              <a:lnSpc>
                <a:spcPct val="100000"/>
              </a:lnSpc>
              <a:spcBef>
                <a:spcPts val="697"/>
              </a:spcBef>
              <a:spcAft>
                <a:spcPts val="0"/>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2800" b="0" i="0" u="none" strike="noStrike" baseline="0">
                <a:ln>
                  <a:noFill/>
                </a:ln>
                <a:solidFill>
                  <a:srgbClr val="000000"/>
                </a:solidFill>
                <a:latin typeface="Calibri" pitchFamily="34"/>
                <a:ea typeface="SimSun" pitchFamily="2"/>
                <a:cs typeface="SimSun" pitchFamily="2"/>
              </a:defRPr>
            </a:lvl2pPr>
            <a:lvl3pPr marL="1143000" marR="0" lvl="2" indent="-228600" algn="l" rtl="0" hangingPunct="0">
              <a:lnSpc>
                <a:spcPct val="100000"/>
              </a:lnSpc>
              <a:spcBef>
                <a:spcPts val="598"/>
              </a:spcBef>
              <a:spcAft>
                <a:spcPts val="0"/>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400" b="0" i="0" u="none" strike="noStrike" baseline="0">
                <a:ln>
                  <a:noFill/>
                </a:ln>
                <a:solidFill>
                  <a:srgbClr val="000000"/>
                </a:solidFill>
                <a:latin typeface="Calibri" pitchFamily="34"/>
                <a:ea typeface="SimSun" pitchFamily="2"/>
                <a:cs typeface="SimSun" pitchFamily="2"/>
              </a:defRPr>
            </a:lvl3pPr>
            <a:lvl4pPr marL="1600199" marR="0" lvl="3" indent="-228600" algn="l" rtl="0" hangingPunct="0">
              <a:lnSpc>
                <a:spcPct val="100000"/>
              </a:lnSpc>
              <a:spcBef>
                <a:spcPts val="499"/>
              </a:spcBef>
              <a:spcAft>
                <a:spcPts val="0"/>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2000" b="0" i="0" u="none" strike="noStrike" baseline="0">
                <a:ln>
                  <a:noFill/>
                </a:ln>
                <a:solidFill>
                  <a:srgbClr val="000000"/>
                </a:solidFill>
                <a:latin typeface="Calibri" pitchFamily="34"/>
                <a:ea typeface="SimSun" pitchFamily="2"/>
                <a:cs typeface="SimSun" pitchFamily="2"/>
              </a:defRPr>
            </a:lvl4pPr>
            <a:lvl5pPr marL="2057400" marR="0" lvl="4"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Calibri" pitchFamily="34"/>
                <a:ea typeface="SimSun" pitchFamily="2"/>
                <a:cs typeface="SimSun" pitchFamily="2"/>
              </a:defRPr>
            </a:lvl5pPr>
            <a:lvl6pPr marL="2057400" marR="0" lvl="5"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Calibri" pitchFamily="34"/>
                <a:ea typeface="SimSun" pitchFamily="2"/>
                <a:cs typeface="SimSun" pitchFamily="2"/>
              </a:defRPr>
            </a:lvl6pPr>
            <a:lvl7pPr marL="2057400" marR="0" lvl="6"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Calibri" pitchFamily="34"/>
                <a:ea typeface="SimSun" pitchFamily="2"/>
                <a:cs typeface="SimSun" pitchFamily="2"/>
              </a:defRPr>
            </a:lvl7pPr>
            <a:lvl8pPr marL="2057400" marR="0" lvl="7"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Calibri" pitchFamily="34"/>
                <a:ea typeface="SimSun" pitchFamily="2"/>
                <a:cs typeface="SimSun" pitchFamily="2"/>
              </a:defRPr>
            </a:lvl8pPr>
            <a:lvl9pPr marL="2057400" marR="0" lvl="8"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Calibri" pitchFamily="34"/>
                <a:ea typeface="SimSun" pitchFamily="2"/>
                <a:cs typeface="SimSun" pitchFamily="2"/>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991" y="5519054"/>
            <a:ext cx="977220" cy="667140"/>
          </a:xfrm>
          <a:prstGeom prst="rect">
            <a:avLst/>
          </a:prstGeom>
        </p:spPr>
      </p:pic>
      <p:sp>
        <p:nvSpPr>
          <p:cNvPr id="9" name="Text Box 2"/>
          <p:cNvSpPr txBox="1">
            <a:spLocks noChangeArrowheads="1"/>
          </p:cNvSpPr>
          <p:nvPr/>
        </p:nvSpPr>
        <p:spPr bwMode="auto">
          <a:xfrm>
            <a:off x="615042" y="5422785"/>
            <a:ext cx="4136251" cy="92858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GB" sz="900" dirty="0" smtClean="0">
                <a:solidFill>
                  <a:srgbClr val="808080"/>
                </a:solidFill>
                <a:latin typeface="Arial" panose="020B0604020202020204" pitchFamily="34" charset="0"/>
                <a:ea typeface="MS Mincho" panose="02020609040205080304" pitchFamily="49" charset="-128"/>
                <a:cs typeface="Times New Roman" panose="02020603050405020304" pitchFamily="18" charset="0"/>
              </a:rPr>
              <a:t>Scientix has received funding from the European Union’s H2020 research and innovation programme – project Scientix 3 (Grant agreement N. 730009), coordinated by European Schoolnet (EUN). The content of the presentation is the sole responsibility of the presenter and it does not represent the opinion of the European Commission (EC)</a:t>
            </a:r>
            <a:r>
              <a:rPr lang="en-GB" sz="900" baseline="0" dirty="0" smtClean="0">
                <a:solidFill>
                  <a:srgbClr val="808080"/>
                </a:solidFill>
                <a:latin typeface="Arial" panose="020B0604020202020204" pitchFamily="34" charset="0"/>
                <a:ea typeface="MS Mincho" panose="02020609040205080304" pitchFamily="49" charset="-128"/>
                <a:cs typeface="Times New Roman" panose="02020603050405020304" pitchFamily="18" charset="0"/>
              </a:rPr>
              <a:t> nor European Schoolnet (EUN) </a:t>
            </a:r>
            <a:r>
              <a:rPr lang="en-GB" sz="900" dirty="0" smtClean="0">
                <a:solidFill>
                  <a:srgbClr val="808080"/>
                </a:solidFill>
                <a:latin typeface="Arial" panose="020B0604020202020204" pitchFamily="34" charset="0"/>
                <a:ea typeface="MS Mincho" panose="02020609040205080304" pitchFamily="49" charset="-128"/>
                <a:cs typeface="Times New Roman" panose="02020603050405020304" pitchFamily="18" charset="0"/>
              </a:rPr>
              <a:t>and neither the EC nor EUN are responsible for any use that might be made of information contained.</a:t>
            </a:r>
            <a:endParaRPr lang="en-IE" sz="1100" dirty="0">
              <a:solidFill>
                <a:srgbClr val="808080"/>
              </a:solidFill>
              <a:effectLst/>
              <a:latin typeface="Arial" panose="020B0604020202020204" pitchFamily="34" charset="0"/>
              <a:ea typeface="MS Mincho" panose="02020609040205080304" pitchFamily="49" charset="-128"/>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9794" y="1076050"/>
            <a:ext cx="2893405" cy="1518212"/>
          </a:xfrm>
          <a:prstGeom prst="rect">
            <a:avLst/>
          </a:prstGeom>
        </p:spPr>
      </p:pic>
    </p:spTree>
    <p:extLst>
      <p:ext uri="{BB962C8B-B14F-4D97-AF65-F5344CB8AC3E}">
        <p14:creationId xmlns:p14="http://schemas.microsoft.com/office/powerpoint/2010/main" val="510865894"/>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marL="0" marR="0" indent="0" algn="ctr"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baseline="0">
          <a:ln>
            <a:noFill/>
          </a:ln>
          <a:solidFill>
            <a:srgbClr val="000000"/>
          </a:solidFill>
          <a:latin typeface="Calibri" pitchFamily="34"/>
          <a:ea typeface="SimSun" pitchFamily="2"/>
        </a:defRPr>
      </a:lvl1pPr>
    </p:titleStyle>
    <p:bodyStyle>
      <a:lvl1pPr marL="342720" marR="0" indent="-342720" algn="l" rtl="0" hangingPunct="0">
        <a:lnSpc>
          <a:spcPct val="100000"/>
        </a:lnSpc>
        <a:spcBef>
          <a:spcPts val="799"/>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rgbClr val="000000"/>
          </a:solidFill>
          <a:latin typeface="Calibri" pitchFamily="34"/>
          <a:ea typeface="SimSun"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85440" y="380880"/>
            <a:ext cx="7767720" cy="1595880"/>
          </a:xfrm>
          <a:prstGeom prst="rect">
            <a:avLst/>
          </a:prstGeom>
          <a:noFill/>
          <a:ln>
            <a:noFill/>
          </a:ln>
        </p:spPr>
        <p:txBody>
          <a:bodyPr vert="horz" lIns="50760" tIns="50760" rIns="90000" bIns="5076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GB" dirty="0"/>
          </a:p>
        </p:txBody>
      </p:sp>
      <p:sp>
        <p:nvSpPr>
          <p:cNvPr id="3" name="Text Placeholder 2"/>
          <p:cNvSpPr txBox="1">
            <a:spLocks noGrp="1"/>
          </p:cNvSpPr>
          <p:nvPr>
            <p:ph type="body" idx="1"/>
          </p:nvPr>
        </p:nvSpPr>
        <p:spPr>
          <a:xfrm>
            <a:off x="685440" y="1981080"/>
            <a:ext cx="7767720" cy="4872600"/>
          </a:xfrm>
          <a:prstGeom prst="rect">
            <a:avLst/>
          </a:prstGeom>
          <a:noFill/>
          <a:ln>
            <a:noFill/>
          </a:ln>
        </p:spPr>
        <p:txBody>
          <a:bodyPr vert="horz" lIns="50760" tIns="50760" rIns="90000" bIns="50760" anchor="t" anchorCtr="0" compatLnSpc="1"/>
          <a:lstStyle>
            <a:defPPr marL="342720" marR="0" lvl="0" indent="-342720" algn="l" rtl="0" hangingPunct="0">
              <a:lnSpc>
                <a:spcPct val="100000"/>
              </a:lnSpc>
              <a:spcBef>
                <a:spcPts val="697"/>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646464"/>
                </a:solidFill>
                <a:latin typeface="Arial" pitchFamily="2"/>
                <a:ea typeface="ヒラギノ角ゴ ProN W3" pitchFamily="2"/>
                <a:cs typeface="ヒラギノ角ゴ ProN W3" pitchFamily="2"/>
              </a:defRPr>
            </a:defPPr>
            <a:lvl1pPr marL="342720" marR="0" lvl="0" indent="-342720" algn="l" rtl="0" hangingPunct="0">
              <a:lnSpc>
                <a:spcPct val="100000"/>
              </a:lnSpc>
              <a:spcBef>
                <a:spcPts val="697"/>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646464"/>
                </a:solidFill>
                <a:latin typeface="Arial" pitchFamily="2"/>
                <a:ea typeface="ヒラギノ角ゴ ProN W3" pitchFamily="2"/>
                <a:cs typeface="ヒラギノ角ゴ ProN W3" pitchFamily="2"/>
              </a:defRPr>
            </a:lvl1pPr>
            <a:lvl2pPr marL="742680" marR="0" lvl="1" indent="-285480" algn="l" rtl="0" hangingPunct="0">
              <a:lnSpc>
                <a:spcPct val="100000"/>
              </a:lnSpc>
              <a:spcBef>
                <a:spcPts val="598"/>
              </a:spcBef>
              <a:spcAft>
                <a:spcPts val="0"/>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2800" b="0" i="0" u="none" strike="noStrike" kern="1200" baseline="0">
                <a:ln>
                  <a:noFill/>
                </a:ln>
                <a:solidFill>
                  <a:srgbClr val="646464"/>
                </a:solidFill>
                <a:latin typeface="Arial" pitchFamily="2"/>
                <a:ea typeface="ヒラギノ角ゴ ProN W3" pitchFamily="2"/>
                <a:cs typeface="ヒラギノ角ゴ ProN W3" pitchFamily="2"/>
              </a:defRPr>
            </a:lvl2pPr>
            <a:lvl3pPr marL="1143000" marR="0" lvl="2" indent="-228600" algn="l" rtl="0" hangingPunct="0">
              <a:lnSpc>
                <a:spcPct val="100000"/>
              </a:lnSpc>
              <a:spcBef>
                <a:spcPts val="598"/>
              </a:spcBef>
              <a:spcAft>
                <a:spcPts val="0"/>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400" b="0" i="0" u="none" strike="noStrike" kern="1200" baseline="0">
                <a:ln>
                  <a:noFill/>
                </a:ln>
                <a:solidFill>
                  <a:srgbClr val="646464"/>
                </a:solidFill>
                <a:latin typeface="Arial" pitchFamily="2"/>
                <a:ea typeface="ヒラギノ角ゴ ProN W3" pitchFamily="2"/>
                <a:cs typeface="ヒラギノ角ゴ ProN W3" pitchFamily="2"/>
              </a:defRPr>
            </a:lvl3pPr>
            <a:lvl4pPr marL="1600199" marR="0" lvl="3" indent="-228600" algn="l" rtl="0" hangingPunct="0">
              <a:lnSpc>
                <a:spcPct val="100000"/>
              </a:lnSpc>
              <a:spcBef>
                <a:spcPts val="499"/>
              </a:spcBef>
              <a:spcAft>
                <a:spcPts val="0"/>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2000" b="0" i="0" u="none" strike="noStrike" kern="1200" baseline="0">
                <a:ln>
                  <a:noFill/>
                </a:ln>
                <a:solidFill>
                  <a:srgbClr val="646464"/>
                </a:solidFill>
                <a:latin typeface="Arial" pitchFamily="2"/>
                <a:ea typeface="ヒラギノ角ゴ ProN W3" pitchFamily="2"/>
                <a:cs typeface="ヒラギノ角ゴ ProN W3" pitchFamily="2"/>
              </a:defRPr>
            </a:lvl4pPr>
            <a:lvl5pPr marL="2057400" marR="0" lvl="4"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646464"/>
                </a:solidFill>
                <a:latin typeface="Arial" pitchFamily="2"/>
                <a:ea typeface="ヒラギノ角ゴ ProN W3" pitchFamily="2"/>
                <a:cs typeface="ヒラギノ角ゴ ProN W3" pitchFamily="2"/>
              </a:defRPr>
            </a:lvl5pPr>
            <a:lvl6pPr marL="2057400" marR="0" lvl="5"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646464"/>
                </a:solidFill>
                <a:latin typeface="Arial" pitchFamily="2"/>
                <a:ea typeface="ヒラギノ角ゴ ProN W3" pitchFamily="2"/>
                <a:cs typeface="ヒラギノ角ゴ ProN W3" pitchFamily="2"/>
              </a:defRPr>
            </a:lvl6pPr>
            <a:lvl7pPr marL="2057400" marR="0" lvl="6"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646464"/>
                </a:solidFill>
                <a:latin typeface="Arial" pitchFamily="2"/>
                <a:ea typeface="ヒラギノ角ゴ ProN W3" pitchFamily="2"/>
                <a:cs typeface="ヒラギノ角ゴ ProN W3" pitchFamily="2"/>
              </a:defRPr>
            </a:lvl7pPr>
            <a:lvl8pPr marL="2057400" marR="0" lvl="7"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646464"/>
                </a:solidFill>
                <a:latin typeface="Arial" pitchFamily="2"/>
                <a:ea typeface="ヒラギノ角ゴ ProN W3" pitchFamily="2"/>
                <a:cs typeface="ヒラギノ角ゴ ProN W3" pitchFamily="2"/>
              </a:defRPr>
            </a:lvl8pPr>
            <a:lvl9pPr marL="2057400" marR="0" lvl="8" indent="-228600" algn="l" rtl="0" hangingPunct="0">
              <a:lnSpc>
                <a:spcPct val="100000"/>
              </a:lnSpc>
              <a:spcBef>
                <a:spcPts val="499"/>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646464"/>
                </a:solidFill>
                <a:latin typeface="Arial" pitchFamily="2"/>
                <a:ea typeface="ヒラギノ角ゴ ProN W3" pitchFamily="2"/>
                <a:cs typeface="ヒラギノ角ゴ ProN W3" pitchFamily="2"/>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reeform 5"/>
          <p:cNvSpPr/>
          <p:nvPr/>
        </p:nvSpPr>
        <p:spPr>
          <a:xfrm>
            <a:off x="3563820" y="6026000"/>
            <a:ext cx="4824360" cy="43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algn="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bg-BG" sz="1100" dirty="0" smtClean="0">
                <a:solidFill>
                  <a:srgbClr val="5096D0"/>
                </a:solidFill>
                <a:latin typeface="Times New Roman" pitchFamily="18"/>
                <a:ea typeface="ヒラギノ角ゴ ProN W3" pitchFamily="2"/>
                <a:cs typeface="ヒラギノ角ゴ ProN W3" pitchFamily="2"/>
              </a:rPr>
              <a:t>Роботиката и </a:t>
            </a:r>
            <a:r>
              <a:rPr lang="en-US" sz="1100" dirty="0" smtClean="0">
                <a:solidFill>
                  <a:srgbClr val="5096D0"/>
                </a:solidFill>
                <a:latin typeface="Times New Roman" pitchFamily="18"/>
                <a:ea typeface="ヒラギノ角ゴ ProN W3" pitchFamily="2"/>
                <a:cs typeface="ヒラギノ角ゴ ProN W3" pitchFamily="2"/>
              </a:rPr>
              <a:t>STEM </a:t>
            </a:r>
            <a:r>
              <a:rPr lang="bg-BG" sz="1100" dirty="0" smtClean="0">
                <a:solidFill>
                  <a:srgbClr val="5096D0"/>
                </a:solidFill>
                <a:latin typeface="Times New Roman" pitchFamily="18"/>
                <a:ea typeface="ヒラギノ角ゴ ProN W3" pitchFamily="2"/>
                <a:cs typeface="ヒラギノ角ゴ ProN W3" pitchFamily="2"/>
              </a:rPr>
              <a:t>образование</a:t>
            </a:r>
            <a:r>
              <a:rPr lang="en-US" sz="1100" dirty="0" smtClean="0">
                <a:solidFill>
                  <a:srgbClr val="5096D0"/>
                </a:solidFill>
                <a:latin typeface="Times New Roman" pitchFamily="18"/>
                <a:ea typeface="ヒラギノ角ゴ ProN W3" pitchFamily="2"/>
                <a:cs typeface="ヒラギノ角ゴ ProN W3" pitchFamily="2"/>
              </a:rPr>
              <a:t>&gt;&gt; &lt;&lt;</a:t>
            </a:r>
            <a:r>
              <a:rPr lang="bg-BG" sz="1100" dirty="0" smtClean="0">
                <a:solidFill>
                  <a:srgbClr val="5096D0"/>
                </a:solidFill>
                <a:latin typeface="Times New Roman" pitchFamily="18"/>
                <a:ea typeface="ヒラギノ角ゴ ProN W3" pitchFamily="2"/>
                <a:cs typeface="ヒラギノ角ゴ ProN W3" pitchFamily="2"/>
              </a:rPr>
              <a:t>Цеца</a:t>
            </a:r>
            <a:r>
              <a:rPr lang="bg-BG" sz="1100" baseline="0" dirty="0" smtClean="0">
                <a:solidFill>
                  <a:srgbClr val="5096D0"/>
                </a:solidFill>
                <a:latin typeface="Times New Roman" pitchFamily="18"/>
                <a:ea typeface="ヒラギノ角ゴ ProN W3" pitchFamily="2"/>
                <a:cs typeface="ヒラギノ角ゴ ProN W3" pitchFamily="2"/>
              </a:rPr>
              <a:t> Цолова Христова</a:t>
            </a:r>
            <a:r>
              <a:rPr lang="en-US" sz="1100" dirty="0" smtClean="0">
                <a:solidFill>
                  <a:srgbClr val="5096D0"/>
                </a:solidFill>
                <a:latin typeface="Times New Roman" pitchFamily="18"/>
                <a:ea typeface="ヒラギノ角ゴ ProN W3" pitchFamily="2"/>
                <a:cs typeface="ヒラギノ角ゴ ProN W3" pitchFamily="2"/>
              </a:rPr>
              <a:t>&gt;&gt;</a:t>
            </a:r>
          </a:p>
          <a:p>
            <a:pPr algn="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100" dirty="0" smtClean="0">
                <a:solidFill>
                  <a:srgbClr val="5096D0"/>
                </a:solidFill>
                <a:latin typeface="Times New Roman" pitchFamily="18"/>
                <a:ea typeface="ヒラギノ角ゴ ProN W3" pitchFamily="2"/>
                <a:cs typeface="ヒラギノ角ゴ ProN W3" pitchFamily="2"/>
              </a:rPr>
              <a:t> &lt;&lt;</a:t>
            </a:r>
            <a:r>
              <a:rPr lang="bg-BG" sz="1100" dirty="0" smtClean="0">
                <a:solidFill>
                  <a:srgbClr val="5096D0"/>
                </a:solidFill>
                <a:latin typeface="Times New Roman" pitchFamily="18"/>
                <a:ea typeface="ヒラギノ角ゴ ProN W3" pitchFamily="2"/>
                <a:cs typeface="ヒラギノ角ゴ ProN W3" pitchFamily="2"/>
              </a:rPr>
              <a:t>30.11.201г.8-1.12.2018г.</a:t>
            </a:r>
            <a:r>
              <a:rPr lang="en-US" sz="1100" dirty="0" smtClean="0">
                <a:solidFill>
                  <a:srgbClr val="5096D0"/>
                </a:solidFill>
                <a:latin typeface="Times New Roman" pitchFamily="18"/>
                <a:ea typeface="ヒラギノ角ゴ ProN W3" pitchFamily="2"/>
                <a:cs typeface="ヒラギノ角ゴ ProN W3" pitchFamily="2"/>
              </a:rPr>
              <a:t>&gt;&gt;I&lt;&lt;</a:t>
            </a:r>
            <a:r>
              <a:rPr lang="bg-BG" sz="1100" dirty="0" smtClean="0">
                <a:solidFill>
                  <a:srgbClr val="5096D0"/>
                </a:solidFill>
                <a:latin typeface="Times New Roman" pitchFamily="18"/>
                <a:ea typeface="ヒラギノ角ゴ ProN W3" pitchFamily="2"/>
                <a:cs typeface="ヒラギノ角ゴ ProN W3" pitchFamily="2"/>
              </a:rPr>
              <a:t>ИМИ на БАН, София</a:t>
            </a:r>
            <a:r>
              <a:rPr lang="en-US" sz="1100" dirty="0" smtClean="0">
                <a:solidFill>
                  <a:srgbClr val="5096D0"/>
                </a:solidFill>
                <a:latin typeface="Times New Roman" pitchFamily="18"/>
                <a:ea typeface="ヒラギノ角ゴ ProN W3" pitchFamily="2"/>
                <a:cs typeface="ヒラギノ角ゴ ProN W3" pitchFamily="2"/>
              </a:rPr>
              <a:t>&gt;&gt;  </a:t>
            </a:r>
          </a:p>
          <a:p>
            <a:pPr algn="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100" dirty="0" smtClean="0">
                <a:solidFill>
                  <a:srgbClr val="5096D0"/>
                </a:solidFill>
                <a:latin typeface="Times New Roman" pitchFamily="18"/>
                <a:ea typeface="ヒラギノ角ゴ ProN W3" pitchFamily="2"/>
                <a:cs typeface="ヒラギノ角ゴ ProN W3" pitchFamily="2"/>
              </a:rPr>
              <a:t>&lt;&lt;</a:t>
            </a:r>
            <a:r>
              <a:rPr lang="bg-BG" sz="1100" dirty="0" smtClean="0">
                <a:solidFill>
                  <a:srgbClr val="5096D0"/>
                </a:solidFill>
                <a:latin typeface="Times New Roman" pitchFamily="18"/>
                <a:ea typeface="ヒラギノ角ゴ ProN W3" pitchFamily="2"/>
                <a:cs typeface="ヒラギノ角ゴ ProN W3" pitchFamily="2"/>
              </a:rPr>
              <a:t>Националния семинар по образование</a:t>
            </a:r>
            <a:r>
              <a:rPr lang="en-US" sz="1100" dirty="0" smtClean="0">
                <a:solidFill>
                  <a:srgbClr val="5096D0"/>
                </a:solidFill>
                <a:latin typeface="Times New Roman" pitchFamily="18"/>
                <a:ea typeface="ヒラギノ角ゴ ProN W3" pitchFamily="2"/>
                <a:cs typeface="ヒラギノ角ゴ ProN W3" pitchFamily="2"/>
              </a:rPr>
              <a:t>&gt;&gt;</a:t>
            </a:r>
          </a:p>
        </p:txBody>
      </p:sp>
      <p:pic>
        <p:nvPicPr>
          <p:cNvPr id="8" name="Picture 7"/>
          <p:cNvPicPr>
            <a:picLocks noChangeAspect="1"/>
          </p:cNvPicPr>
          <p:nvPr/>
        </p:nvPicPr>
        <p:blipFill>
          <a:blip r:embed="rId5">
            <a:lum/>
            <a:alphaModFix/>
          </a:blip>
          <a:srcRect/>
          <a:stretch>
            <a:fillRect/>
          </a:stretch>
        </p:blipFill>
        <p:spPr>
          <a:xfrm>
            <a:off x="185605" y="162181"/>
            <a:ext cx="1152360" cy="433079"/>
          </a:xfrm>
          <a:prstGeom prst="rect">
            <a:avLst/>
          </a:prstGeom>
          <a:noFill/>
          <a:ln>
            <a:noFill/>
          </a:ln>
        </p:spPr>
      </p:pic>
      <p:grpSp>
        <p:nvGrpSpPr>
          <p:cNvPr id="18" name="Group 17"/>
          <p:cNvGrpSpPr/>
          <p:nvPr/>
        </p:nvGrpSpPr>
        <p:grpSpPr>
          <a:xfrm>
            <a:off x="297242" y="6013456"/>
            <a:ext cx="1976058" cy="504000"/>
            <a:chOff x="297242" y="6013456"/>
            <a:chExt cx="1976058" cy="504000"/>
          </a:xfrm>
        </p:grpSpPr>
        <p:sp>
          <p:nvSpPr>
            <p:cNvPr id="17" name="Rectangle 16"/>
            <p:cNvSpPr/>
            <p:nvPr userDrawn="1"/>
          </p:nvSpPr>
          <p:spPr>
            <a:xfrm>
              <a:off x="1191732" y="6013456"/>
              <a:ext cx="1081568" cy="504000"/>
            </a:xfrm>
            <a:prstGeom prst="rect">
              <a:avLst/>
            </a:prstGeom>
            <a:solidFill>
              <a:srgbClr val="C2D6E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p:cNvPicPr>
              <a:picLocks noChangeAspect="1"/>
            </p:cNvPicPr>
            <p:nvPr/>
          </p:nvPicPr>
          <p:blipFill>
            <a:blip r:embed="rId6">
              <a:lum/>
              <a:alphaModFix/>
            </a:blip>
            <a:srcRect/>
            <a:stretch>
              <a:fillRect/>
            </a:stretch>
          </p:blipFill>
          <p:spPr>
            <a:xfrm>
              <a:off x="1229832" y="6051400"/>
              <a:ext cx="977561" cy="432000"/>
            </a:xfrm>
            <a:prstGeom prst="rect">
              <a:avLst/>
            </a:prstGeom>
            <a:noFill/>
            <a:ln>
              <a:noFill/>
            </a:ln>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242" y="6013457"/>
              <a:ext cx="714575" cy="487835"/>
            </a:xfrm>
            <a:prstGeom prst="rect">
              <a:avLst/>
            </a:prstGeom>
          </p:spPr>
        </p:pic>
      </p:grpSp>
    </p:spTree>
    <p:extLst>
      <p:ext uri="{BB962C8B-B14F-4D97-AF65-F5344CB8AC3E}">
        <p14:creationId xmlns:p14="http://schemas.microsoft.com/office/powerpoint/2010/main" val="12781114"/>
      </p:ext>
    </p:extLst>
  </p:cSld>
  <p:clrMap bg1="lt1" tx1="dk1" bg2="lt2" tx2="dk2" accent1="accent1" accent2="accent2" accent3="accent3" accent4="accent4" accent5="accent5" accent6="accent6" hlink="hlink" folHlink="folHlink"/>
  <p:sldLayoutIdLst>
    <p:sldLayoutId id="2147483735" r:id="rId1"/>
    <p:sldLayoutId id="2147483736"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marL="0" marR="0" indent="0" algn="l"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3600" b="0" i="0" u="none" strike="noStrike" kern="1200" baseline="0">
          <a:ln>
            <a:noFill/>
          </a:ln>
          <a:solidFill>
            <a:srgbClr val="011D33"/>
          </a:solidFill>
          <a:latin typeface="Arial Bold" pitchFamily="18"/>
        </a:defRPr>
      </a:lvl1pPr>
    </p:titleStyle>
    <p:bodyStyle>
      <a:lvl1pPr marL="342720" marR="0" indent="-342720" algn="l" rtl="0" hangingPunct="0">
        <a:lnSpc>
          <a:spcPct val="100000"/>
        </a:lnSpc>
        <a:spcBef>
          <a:spcPts val="697"/>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646464"/>
          </a:solidFill>
          <a:latin typeface="Arial" pitchFamily="18"/>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ScienceTeachersEurope/permalink/1963764590503939/" TargetMode="External"/><Relationship Id="rId2" Type="http://schemas.openxmlformats.org/officeDocument/2006/relationships/hyperlink" Target="https://www.flickr.com/photos/27169928@N07/sets/72157688561468245" TargetMode="Externa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9.jp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4.jp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strannik.bg/storage/tinybrowser/upload/riben_bukvar.pdf" TargetMode="External"/><Relationship Id="rId5" Type="http://schemas.openxmlformats.org/officeDocument/2006/relationships/image" Target="../media/image7.pn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cientix.eu/" TargetMode="Externa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moodle.scientix.eu/course/category.php?id=18" TargetMode="External"/><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2709728"/>
            <a:ext cx="8243999" cy="1692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342720" indent="-338040" algn="r">
              <a:spcBef>
                <a:spcPts val="899"/>
              </a:spcBef>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4000" b="1" dirty="0" smtClean="0">
                <a:solidFill>
                  <a:schemeClr val="tx2"/>
                </a:solidFill>
                <a:latin typeface="Arial" pitchFamily="18"/>
                <a:ea typeface="Arial" pitchFamily="2"/>
                <a:cs typeface="Arial" pitchFamily="2"/>
              </a:rPr>
              <a:t>Scientix, the community for science education in Europe</a:t>
            </a:r>
            <a:endParaRPr lang="en-GB" sz="2800" b="1" dirty="0">
              <a:solidFill>
                <a:srgbClr val="00B0F0"/>
              </a:solidFill>
              <a:latin typeface="Arial" pitchFamily="18"/>
              <a:ea typeface="Arial" pitchFamily="2"/>
              <a:cs typeface="Arial" pitchFamily="2"/>
            </a:endParaRPr>
          </a:p>
          <a:p>
            <a:pPr marL="342720" indent="-338040" algn="r">
              <a:spcBef>
                <a:spcPts val="899"/>
              </a:spcBef>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endParaRPr lang="en-IE" sz="3200" b="1" dirty="0">
              <a:solidFill>
                <a:srgbClr val="10B2E0"/>
              </a:solidFill>
              <a:latin typeface="Arial" pitchFamily="18"/>
              <a:ea typeface="Arial" pitchFamily="2"/>
              <a:cs typeface="Arial" pitchFamily="2"/>
            </a:endParaRPr>
          </a:p>
        </p:txBody>
      </p:sp>
      <p:sp>
        <p:nvSpPr>
          <p:cNvPr id="3" name="Freeform 2"/>
          <p:cNvSpPr/>
          <p:nvPr/>
        </p:nvSpPr>
        <p:spPr>
          <a:xfrm>
            <a:off x="2268360" y="3789360"/>
            <a:ext cx="5975640" cy="647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200">
              <a:solidFill>
                <a:srgbClr val="FFFFFF"/>
              </a:solidFill>
              <a:latin typeface="Arial" pitchFamily="18"/>
              <a:ea typeface="SimSun" pitchFamily="2"/>
              <a:cs typeface="SimSun" pitchFamily="2"/>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126230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30" y="164097"/>
            <a:ext cx="7794012" cy="1035796"/>
          </a:xfrm>
        </p:spPr>
        <p:txBody>
          <a:bodyPr>
            <a:normAutofit fontScale="90000"/>
          </a:bodyPr>
          <a:lstStyle/>
          <a:p>
            <a:pPr algn="ctr"/>
            <a:r>
              <a:rPr lang="ru-RU" sz="3200" dirty="0">
                <a:solidFill>
                  <a:schemeClr val="tx2">
                    <a:lumMod val="60000"/>
                    <a:lumOff val="40000"/>
                  </a:schemeClr>
                </a:solidFill>
                <a:latin typeface="Times New Roman" panose="02020603050405020304" pitchFamily="18" charset="0"/>
                <a:cs typeface="Times New Roman" panose="02020603050405020304" pitchFamily="18" charset="0"/>
              </a:rPr>
              <a:t>Scientix 2 Европейска конференция</a:t>
            </a:r>
            <a:br>
              <a:rPr lang="ru-RU" sz="3200" dirty="0">
                <a:solidFill>
                  <a:schemeClr val="tx2">
                    <a:lumMod val="60000"/>
                    <a:lumOff val="40000"/>
                  </a:schemeClr>
                </a:solidFill>
                <a:latin typeface="Times New Roman" panose="02020603050405020304" pitchFamily="18" charset="0"/>
                <a:cs typeface="Times New Roman" panose="02020603050405020304" pitchFamily="18" charset="0"/>
              </a:rPr>
            </a:br>
            <a:r>
              <a:rPr lang="ru-RU" sz="3200" dirty="0">
                <a:solidFill>
                  <a:schemeClr val="tx2">
                    <a:lumMod val="60000"/>
                    <a:lumOff val="40000"/>
                  </a:schemeClr>
                </a:solidFill>
                <a:latin typeface="Times New Roman" panose="02020603050405020304" pitchFamily="18" charset="0"/>
                <a:cs typeface="Times New Roman" panose="02020603050405020304" pitchFamily="18" charset="0"/>
              </a:rPr>
              <a:t>24- 26 Октомври 2014, Брюксел</a:t>
            </a:r>
            <a:endParaRPr lang="en-US" sz="32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5" name="Контейнер за съдържание 3" descr="conference Scientix2.png"/>
          <p:cNvPicPr>
            <a:picLocks noGrp="1" noChangeAspect="1"/>
          </p:cNvPicPr>
          <p:nvPr>
            <p:ph sz="quarter" idx="1"/>
          </p:nvPr>
        </p:nvPicPr>
        <p:blipFill>
          <a:blip r:embed="rId2" cstate="print"/>
          <a:stretch>
            <a:fillRect/>
          </a:stretch>
        </p:blipFill>
        <p:spPr>
          <a:xfrm>
            <a:off x="1433232" y="1569225"/>
            <a:ext cx="6317128" cy="3505051"/>
          </a:xfrm>
        </p:spPr>
      </p:pic>
      <p:sp>
        <p:nvSpPr>
          <p:cNvPr id="6" name="Rectangle 5"/>
          <p:cNvSpPr/>
          <p:nvPr/>
        </p:nvSpPr>
        <p:spPr>
          <a:xfrm>
            <a:off x="2656725" y="1199893"/>
            <a:ext cx="4576509" cy="369332"/>
          </a:xfrm>
          <a:prstGeom prst="rect">
            <a:avLst/>
          </a:prstGeom>
        </p:spPr>
        <p:txBody>
          <a:bodyPr wrap="none">
            <a:spAutoFit/>
          </a:bodyPr>
          <a:lstStyle/>
          <a:p>
            <a:pPr algn="ctr"/>
            <a:r>
              <a:rPr lang="en-US" dirty="0">
                <a:solidFill>
                  <a:schemeClr val="tx2">
                    <a:lumMod val="60000"/>
                    <a:lumOff val="40000"/>
                  </a:schemeClr>
                </a:solidFill>
              </a:rPr>
              <a:t>http://</a:t>
            </a:r>
            <a:r>
              <a:rPr lang="en-US" dirty="0" smtClean="0">
                <a:solidFill>
                  <a:schemeClr val="tx2">
                    <a:lumMod val="60000"/>
                    <a:lumOff val="40000"/>
                  </a:schemeClr>
                </a:solidFill>
              </a:rPr>
              <a:t>www.scientix.eu/web/guest/conference</a:t>
            </a:r>
            <a:endParaRPr lang="en-US" dirty="0">
              <a:solidFill>
                <a:schemeClr val="tx2">
                  <a:lumMod val="60000"/>
                  <a:lumOff val="40000"/>
                </a:scheme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494937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0880"/>
            <a:ext cx="8667750" cy="762120"/>
          </a:xfrm>
        </p:spPr>
        <p:txBody>
          <a:bodyPr>
            <a:normAutofit fontScale="90000"/>
          </a:bodyPr>
          <a:lstStyle/>
          <a:p>
            <a:pPr algn="ct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3rd </a:t>
            </a:r>
            <a:r>
              <a:rPr lang="en-US" dirty="0" err="1">
                <a:latin typeface="Times New Roman" pitchFamily="18" charset="0"/>
                <a:cs typeface="Times New Roman" pitchFamily="18" charset="0"/>
              </a:rPr>
              <a:t>Scientix</a:t>
            </a:r>
            <a:r>
              <a:rPr lang="en-US" dirty="0">
                <a:latin typeface="Times New Roman" pitchFamily="18" charset="0"/>
                <a:cs typeface="Times New Roman" pitchFamily="18" charset="0"/>
              </a:rPr>
              <a:t> Conference: 4-6 </a:t>
            </a:r>
            <a:r>
              <a:rPr lang="bg-BG" dirty="0" smtClean="0">
                <a:latin typeface="Times New Roman" pitchFamily="18" charset="0"/>
                <a:cs typeface="Times New Roman" pitchFamily="18" charset="0"/>
              </a:rPr>
              <a:t>Май</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2018</a:t>
            </a:r>
            <a:r>
              <a:rPr lang="ru-RU" dirty="0" smtClean="0">
                <a:latin typeface="Times New Roman" panose="02020603050405020304" pitchFamily="18" charset="0"/>
                <a:cs typeface="Times New Roman" panose="02020603050405020304" pitchFamily="18" charset="0"/>
              </a:rPr>
              <a:t> </a:t>
            </a:r>
            <a:endParaRPr lang="bg-BG"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790642">
            <a:off x="3091196" y="3527147"/>
            <a:ext cx="1338695" cy="229447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32265">
            <a:off x="4661677" y="3786973"/>
            <a:ext cx="1380283" cy="204613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1703" y="1485932"/>
            <a:ext cx="2959498" cy="221962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3484">
            <a:off x="276917" y="1750431"/>
            <a:ext cx="2883296" cy="216247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8606">
            <a:off x="5853475" y="1658881"/>
            <a:ext cx="3049088" cy="221962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122954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 y="390405"/>
            <a:ext cx="7719734" cy="1324096"/>
          </a:xfrm>
        </p:spPr>
        <p:txBody>
          <a:bodyPr/>
          <a:lstStyle/>
          <a:p>
            <a:pPr algn="ct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ER4STEM project/Educational Robotics for STEM/</a:t>
            </a:r>
            <a:br>
              <a:rPr lang="en-US" sz="32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http://www.er4stem.com/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bg-BG" sz="2400" dirty="0">
              <a:latin typeface="Times New Roman" pitchFamily="18" charset="0"/>
              <a:cs typeface="Times New Roman" pitchFamily="18" charset="0"/>
            </a:endParaRPr>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84887" y="2253848"/>
            <a:ext cx="2028826" cy="1521619"/>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788" y="3905099"/>
            <a:ext cx="2187574" cy="164068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663" y="2196701"/>
            <a:ext cx="2171699" cy="162877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0924" y="2246707"/>
            <a:ext cx="2105025" cy="157876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862" y="3607813"/>
            <a:ext cx="4506913" cy="2235255"/>
          </a:xfrm>
          <a:prstGeom prst="rect">
            <a:avLst/>
          </a:prstGeom>
        </p:spPr>
      </p:pic>
      <p:sp>
        <p:nvSpPr>
          <p:cNvPr id="3" name="Rounded Rectangle 2"/>
          <p:cNvSpPr/>
          <p:nvPr/>
        </p:nvSpPr>
        <p:spPr>
          <a:xfrm>
            <a:off x="1247775" y="1752599"/>
            <a:ext cx="6610350" cy="444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3rd </a:t>
            </a:r>
            <a:r>
              <a:rPr lang="en-US" dirty="0" err="1">
                <a:latin typeface="Times New Roman" pitchFamily="18" charset="0"/>
                <a:cs typeface="Times New Roman" pitchFamily="18" charset="0"/>
              </a:rPr>
              <a:t>Scientix</a:t>
            </a:r>
            <a:r>
              <a:rPr lang="en-US" dirty="0">
                <a:latin typeface="Times New Roman" pitchFamily="18" charset="0"/>
                <a:cs typeface="Times New Roman" pitchFamily="18" charset="0"/>
              </a:rPr>
              <a:t> Conference: 4-6 </a:t>
            </a:r>
            <a:r>
              <a:rPr lang="bg-BG" dirty="0">
                <a:latin typeface="Times New Roman" pitchFamily="18" charset="0"/>
                <a:cs typeface="Times New Roman" pitchFamily="18" charset="0"/>
              </a:rPr>
              <a:t>Май</a:t>
            </a:r>
            <a:r>
              <a:rPr lang="en-US" dirty="0">
                <a:latin typeface="Times New Roman" pitchFamily="18" charset="0"/>
                <a:cs typeface="Times New Roman" pitchFamily="18" charset="0"/>
              </a:rPr>
              <a:t> 2018</a:t>
            </a:r>
            <a:r>
              <a:rPr lang="ru-RU" dirty="0">
                <a:latin typeface="Times New Roman" panose="02020603050405020304" pitchFamily="18" charset="0"/>
                <a:cs typeface="Times New Roman" panose="02020603050405020304" pitchFamily="18" charset="0"/>
              </a:rPr>
              <a:t> </a:t>
            </a:r>
            <a:endParaRPr lang="bg-BG" dirty="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172365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itchFamily="18" charset="0"/>
                <a:cs typeface="Times New Roman" pitchFamily="18" charset="0"/>
              </a:rPr>
              <a:t>Drones at School</a:t>
            </a:r>
            <a:endParaRPr lang="bg-BG"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ctr"/>
            <a:r>
              <a:rPr lang="en-US" dirty="0" smtClean="0"/>
              <a:t>	</a:t>
            </a:r>
            <a:r>
              <a:rPr lang="ru-RU" dirty="0" smtClean="0"/>
              <a:t>Дроновете </a:t>
            </a:r>
            <a:r>
              <a:rPr lang="ru-RU" dirty="0"/>
              <a:t>могат да накарат учениците да открият и придобият сложни концепции, като използват и двата модела Tynker APP и Free Flight Mini APP, за </a:t>
            </a:r>
            <a:r>
              <a:rPr lang="ru-RU" dirty="0" smtClean="0"/>
              <a:t>програмиране </a:t>
            </a:r>
            <a:r>
              <a:rPr lang="ru-RU" dirty="0"/>
              <a:t>и </a:t>
            </a:r>
            <a:r>
              <a:rPr lang="ru-RU" dirty="0" smtClean="0"/>
              <a:t>контролиране на </a:t>
            </a:r>
            <a:r>
              <a:rPr lang="ru-RU" dirty="0"/>
              <a:t>дросела.</a:t>
            </a:r>
            <a:endParaRPr lang="bg-BG" dirty="0"/>
          </a:p>
        </p:txBody>
      </p:sp>
      <p:sp>
        <p:nvSpPr>
          <p:cNvPr id="4" name="Rounded Rectangle 3"/>
          <p:cNvSpPr/>
          <p:nvPr/>
        </p:nvSpPr>
        <p:spPr>
          <a:xfrm>
            <a:off x="2324100" y="1609725"/>
            <a:ext cx="4810125" cy="31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3rd </a:t>
            </a:r>
            <a:r>
              <a:rPr lang="en-US" dirty="0" err="1">
                <a:latin typeface="Times New Roman" pitchFamily="18" charset="0"/>
                <a:cs typeface="Times New Roman" pitchFamily="18" charset="0"/>
              </a:rPr>
              <a:t>Scientix</a:t>
            </a:r>
            <a:r>
              <a:rPr lang="en-US" dirty="0">
                <a:latin typeface="Times New Roman" pitchFamily="18" charset="0"/>
                <a:cs typeface="Times New Roman" pitchFamily="18" charset="0"/>
              </a:rPr>
              <a:t> Conference: 4-6 </a:t>
            </a:r>
            <a:r>
              <a:rPr lang="bg-BG" dirty="0">
                <a:latin typeface="Times New Roman" pitchFamily="18" charset="0"/>
                <a:cs typeface="Times New Roman" pitchFamily="18" charset="0"/>
              </a:rPr>
              <a:t>Май</a:t>
            </a:r>
            <a:r>
              <a:rPr lang="en-US" dirty="0">
                <a:latin typeface="Times New Roman" pitchFamily="18" charset="0"/>
                <a:cs typeface="Times New Roman" pitchFamily="18" charset="0"/>
              </a:rPr>
              <a:t> 2018</a:t>
            </a:r>
            <a:r>
              <a:rPr lang="ru-RU" dirty="0">
                <a:latin typeface="Times New Roman" panose="02020603050405020304" pitchFamily="18" charset="0"/>
                <a:cs typeface="Times New Roman" panose="02020603050405020304" pitchFamily="18" charset="0"/>
              </a:rPr>
              <a:t> </a:t>
            </a:r>
            <a:endParaRPr lang="bg-BG"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92159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Drones at School</a:t>
            </a:r>
            <a:endParaRPr lang="bg-BG"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8075" y="1512094"/>
            <a:ext cx="2847974" cy="213598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724" y="1493044"/>
            <a:ext cx="2838448" cy="21288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4724" y="3776653"/>
            <a:ext cx="2838448" cy="212883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4750" y="3733800"/>
            <a:ext cx="2778125" cy="208359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92990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40" y="380881"/>
            <a:ext cx="7706085" cy="933569"/>
          </a:xfrm>
        </p:spPr>
        <p:txBody>
          <a:bodyPr/>
          <a:lstStyle/>
          <a:p>
            <a:pPr algn="ctr"/>
            <a:r>
              <a:rPr lang="en-US" dirty="0" smtClean="0">
                <a:latin typeface="Times New Roman" pitchFamily="18" charset="0"/>
                <a:cs typeface="Times New Roman" pitchFamily="18" charset="0"/>
              </a:rPr>
              <a:t>First </a:t>
            </a:r>
            <a:r>
              <a:rPr lang="en-US" dirty="0">
                <a:latin typeface="Times New Roman" pitchFamily="18" charset="0"/>
                <a:cs typeface="Times New Roman" pitchFamily="18" charset="0"/>
              </a:rPr>
              <a:t>Steps in Scratch </a:t>
            </a:r>
            <a:endParaRPr lang="bg-BG"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8838" y="2121930"/>
            <a:ext cx="2533328" cy="189999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199" y="2675928"/>
            <a:ext cx="4371975" cy="32789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00" y="4039191"/>
            <a:ext cx="2554291" cy="1915718"/>
          </a:xfrm>
          <a:prstGeom prst="rect">
            <a:avLst/>
          </a:prstGeom>
        </p:spPr>
      </p:pic>
      <p:sp>
        <p:nvSpPr>
          <p:cNvPr id="7" name="Rectangle 6"/>
          <p:cNvSpPr/>
          <p:nvPr/>
        </p:nvSpPr>
        <p:spPr>
          <a:xfrm>
            <a:off x="3505198" y="1567932"/>
            <a:ext cx="4972051" cy="1107996"/>
          </a:xfrm>
          <a:prstGeom prst="rect">
            <a:avLst/>
          </a:prstGeom>
        </p:spPr>
        <p:txBody>
          <a:bodyPr wrap="square">
            <a:spAutoFit/>
          </a:bodyPr>
          <a:lstStyle/>
          <a:p>
            <a:r>
              <a:rPr lang="en-US" dirty="0"/>
              <a:t> </a:t>
            </a:r>
            <a:endParaRPr lang="en-US" dirty="0" smtClean="0"/>
          </a:p>
          <a:p>
            <a:r>
              <a:rPr lang="en-US" sz="2400" dirty="0" smtClean="0">
                <a:latin typeface="Times New Roman" pitchFamily="18" charset="0"/>
                <a:cs typeface="Times New Roman" pitchFamily="18" charset="0"/>
              </a:rPr>
              <a:t>Mihai Agape </a:t>
            </a:r>
            <a:r>
              <a:rPr lang="bg-BG" sz="2400" dirty="0" smtClean="0">
                <a:latin typeface="Times New Roman" pitchFamily="18" charset="0"/>
                <a:cs typeface="Times New Roman" pitchFamily="18" charset="0"/>
              </a:rPr>
              <a:t>представи</a:t>
            </a:r>
            <a:r>
              <a:rPr lang="en-US" sz="2400" dirty="0" smtClean="0">
                <a:latin typeface="Times New Roman" pitchFamily="18" charset="0"/>
                <a:cs typeface="Times New Roman" pitchFamily="18" charset="0"/>
              </a:rPr>
              <a:t> </a:t>
            </a:r>
            <a:r>
              <a:rPr lang="bg-BG" sz="2400" dirty="0" smtClean="0">
                <a:latin typeface="Times New Roman" pitchFamily="18" charset="0"/>
                <a:cs typeface="Times New Roman" pitchFamily="18" charset="0"/>
              </a:rPr>
              <a:t>„Кодиране със </a:t>
            </a:r>
            <a:r>
              <a:rPr lang="en-US" sz="2400" dirty="0" smtClean="0">
                <a:latin typeface="Times New Roman" pitchFamily="18" charset="0"/>
                <a:cs typeface="Times New Roman" pitchFamily="18" charset="0"/>
              </a:rPr>
              <a:t>Scratch </a:t>
            </a:r>
            <a:r>
              <a:rPr lang="en-US" sz="2400" dirty="0">
                <a:latin typeface="Times New Roman" pitchFamily="18" charset="0"/>
                <a:cs typeface="Times New Roman" pitchFamily="18" charset="0"/>
              </a:rPr>
              <a:t>2.0 </a:t>
            </a:r>
            <a:r>
              <a:rPr lang="bg-BG" sz="2400" dirty="0" smtClean="0">
                <a:latin typeface="Times New Roman" pitchFamily="18" charset="0"/>
                <a:cs typeface="Times New Roman" pitchFamily="18" charset="0"/>
              </a:rPr>
              <a:t>програмен език</a:t>
            </a:r>
            <a:endParaRPr lang="bg-BG" sz="2400" dirty="0">
              <a:latin typeface="Times New Roman" pitchFamily="18" charset="0"/>
              <a:cs typeface="Times New Roman" pitchFamily="18" charset="0"/>
            </a:endParaRPr>
          </a:p>
        </p:txBody>
      </p:sp>
      <p:sp>
        <p:nvSpPr>
          <p:cNvPr id="8" name="Rectangle 7"/>
          <p:cNvSpPr/>
          <p:nvPr/>
        </p:nvSpPr>
        <p:spPr>
          <a:xfrm>
            <a:off x="4336760" y="1417673"/>
            <a:ext cx="184730" cy="369332"/>
          </a:xfrm>
          <a:prstGeom prst="rect">
            <a:avLst/>
          </a:prstGeom>
        </p:spPr>
        <p:txBody>
          <a:bodyPr wrap="none">
            <a:spAutoFit/>
          </a:bodyPr>
          <a:lstStyle/>
          <a:p>
            <a:pPr algn="ctr"/>
            <a:endParaRPr lang="bg-BG" dirty="0"/>
          </a:p>
        </p:txBody>
      </p:sp>
      <p:sp>
        <p:nvSpPr>
          <p:cNvPr id="3" name="Rounded Rectangle 2"/>
          <p:cNvSpPr/>
          <p:nvPr/>
        </p:nvSpPr>
        <p:spPr>
          <a:xfrm>
            <a:off x="1285875" y="1417673"/>
            <a:ext cx="6019800"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3rd </a:t>
            </a:r>
            <a:r>
              <a:rPr lang="en-US" dirty="0" err="1">
                <a:latin typeface="Times New Roman" pitchFamily="18" charset="0"/>
                <a:cs typeface="Times New Roman" pitchFamily="18" charset="0"/>
              </a:rPr>
              <a:t>Scientix</a:t>
            </a:r>
            <a:r>
              <a:rPr lang="en-US" dirty="0">
                <a:latin typeface="Times New Roman" pitchFamily="18" charset="0"/>
                <a:cs typeface="Times New Roman" pitchFamily="18" charset="0"/>
              </a:rPr>
              <a:t> Conference: 4-6 </a:t>
            </a:r>
            <a:r>
              <a:rPr lang="bg-BG" dirty="0">
                <a:latin typeface="Times New Roman" pitchFamily="18" charset="0"/>
                <a:cs typeface="Times New Roman" pitchFamily="18" charset="0"/>
              </a:rPr>
              <a:t>Май</a:t>
            </a:r>
            <a:r>
              <a:rPr lang="en-US" dirty="0">
                <a:latin typeface="Times New Roman" pitchFamily="18" charset="0"/>
                <a:cs typeface="Times New Roman" pitchFamily="18" charset="0"/>
              </a:rPr>
              <a:t> 2018</a:t>
            </a:r>
            <a:r>
              <a:rPr lang="ru-RU" dirty="0">
                <a:latin typeface="Times New Roman" panose="02020603050405020304" pitchFamily="18" charset="0"/>
                <a:cs typeface="Times New Roman" panose="02020603050405020304" pitchFamily="18" charset="0"/>
              </a:rPr>
              <a:t> </a:t>
            </a:r>
            <a:endParaRPr lang="bg-BG"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164475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15" y="133230"/>
            <a:ext cx="7767720" cy="1595880"/>
          </a:xfrm>
        </p:spPr>
        <p:txBody>
          <a:bodyPr/>
          <a:lstStyle/>
          <a:p>
            <a:pPr algn="ctr"/>
            <a:r>
              <a:rPr lang="en-US" sz="2800" dirty="0">
                <a:latin typeface="Times New Roman" pitchFamily="18" charset="0"/>
                <a:cs typeface="Times New Roman" pitchFamily="18" charset="0"/>
              </a:rPr>
              <a:t>International Trophy ROBOTOR 2017 and International Robotics Symposium ROBOTOR 2017 </a:t>
            </a:r>
            <a:r>
              <a:rPr lang="bg-BG" sz="2800" dirty="0" smtClean="0">
                <a:latin typeface="Times New Roman" pitchFamily="18" charset="0"/>
                <a:cs typeface="Times New Roman" pitchFamily="18" charset="0"/>
              </a:rPr>
              <a:t>от </a:t>
            </a:r>
            <a:r>
              <a:rPr lang="en-US" sz="2800" dirty="0" smtClean="0">
                <a:latin typeface="Times New Roman" pitchFamily="18" charset="0"/>
                <a:cs typeface="Times New Roman" pitchFamily="18" charset="0"/>
              </a:rPr>
              <a:t>29.08.2017</a:t>
            </a:r>
            <a:r>
              <a:rPr lang="bg-BG" sz="2800" dirty="0" smtClean="0">
                <a:latin typeface="Times New Roman" pitchFamily="18" charset="0"/>
                <a:cs typeface="Times New Roman" pitchFamily="18" charset="0"/>
              </a:rPr>
              <a:t>г. до</a:t>
            </a:r>
            <a:r>
              <a:rPr lang="en-US" sz="2800" dirty="0" smtClean="0">
                <a:latin typeface="Times New Roman" pitchFamily="18" charset="0"/>
                <a:cs typeface="Times New Roman" pitchFamily="18" charset="0"/>
              </a:rPr>
              <a:t> 1.09.2017</a:t>
            </a:r>
            <a:r>
              <a:rPr lang="bg-BG" sz="2800" dirty="0" smtClean="0">
                <a:latin typeface="Times New Roman" pitchFamily="18" charset="0"/>
                <a:cs typeface="Times New Roman" pitchFamily="18" charset="0"/>
              </a:rPr>
              <a:t>г.</a:t>
            </a:r>
            <a:endParaRPr lang="bg-BG" sz="2800" dirty="0">
              <a:latin typeface="Times New Roman" pitchFamily="18" charset="0"/>
              <a:cs typeface="Times New Roman" pitchFamily="18" charset="0"/>
            </a:endParaRPr>
          </a:p>
        </p:txBody>
      </p:sp>
      <p:sp>
        <p:nvSpPr>
          <p:cNvPr id="3" name="Content Placeholder 2"/>
          <p:cNvSpPr>
            <a:spLocks noGrp="1"/>
          </p:cNvSpPr>
          <p:nvPr>
            <p:ph idx="1"/>
          </p:nvPr>
        </p:nvSpPr>
        <p:spPr>
          <a:xfrm>
            <a:off x="571500" y="1752600"/>
            <a:ext cx="7881660" cy="5101079"/>
          </a:xfrm>
        </p:spPr>
        <p:txBody>
          <a:bodyPr/>
          <a:lstStyle/>
          <a:p>
            <a:endParaRPr lang="en-US" sz="2000" dirty="0" smtClean="0">
              <a:latin typeface="Times New Roman" pitchFamily="18" charset="0"/>
              <a:cs typeface="Times New Roman" pitchFamily="18" charset="0"/>
              <a:hlinkClick r:id="rId2"/>
            </a:endParaRPr>
          </a:p>
          <a:p>
            <a:endParaRPr lang="en-US" sz="2000" dirty="0">
              <a:latin typeface="Times New Roman" pitchFamily="18" charset="0"/>
              <a:cs typeface="Times New Roman" pitchFamily="18" charset="0"/>
              <a:hlinkClick r:id="rId2"/>
            </a:endParaRPr>
          </a:p>
          <a:p>
            <a:endParaRPr lang="en-US" sz="2000" dirty="0" smtClean="0">
              <a:latin typeface="Times New Roman" pitchFamily="18" charset="0"/>
              <a:cs typeface="Times New Roman" pitchFamily="18" charset="0"/>
              <a:hlinkClick r:id="rId2"/>
            </a:endParaRPr>
          </a:p>
          <a:p>
            <a:endParaRPr lang="en-US" sz="2000" dirty="0">
              <a:latin typeface="Times New Roman" pitchFamily="18" charset="0"/>
              <a:cs typeface="Times New Roman" pitchFamily="18" charset="0"/>
              <a:hlinkClick r:id="rId2"/>
            </a:endParaRPr>
          </a:p>
          <a:p>
            <a:endParaRPr lang="en-US" sz="2000" dirty="0" smtClean="0">
              <a:latin typeface="Times New Roman" pitchFamily="18" charset="0"/>
              <a:cs typeface="Times New Roman" pitchFamily="18" charset="0"/>
              <a:hlinkClick r:id="rId2"/>
            </a:endParaRPr>
          </a:p>
          <a:p>
            <a:endParaRPr lang="en-US" sz="2000" dirty="0">
              <a:latin typeface="Times New Roman" pitchFamily="18" charset="0"/>
              <a:cs typeface="Times New Roman" pitchFamily="18" charset="0"/>
              <a:hlinkClick r:id="rId2"/>
            </a:endParaRPr>
          </a:p>
          <a:p>
            <a:endParaRPr lang="en-US" sz="2000" dirty="0" smtClean="0">
              <a:latin typeface="Times New Roman" pitchFamily="18" charset="0"/>
              <a:cs typeface="Times New Roman" pitchFamily="18" charset="0"/>
              <a:hlinkClick r:id="rId2"/>
            </a:endParaRPr>
          </a:p>
          <a:p>
            <a:endParaRPr lang="en-US" sz="2000" dirty="0">
              <a:latin typeface="Times New Roman" pitchFamily="18" charset="0"/>
              <a:cs typeface="Times New Roman" pitchFamily="18" charset="0"/>
              <a:hlinkClick r:id="rId2"/>
            </a:endParaRPr>
          </a:p>
          <a:p>
            <a:endParaRPr lang="en-US" sz="1600" dirty="0" smtClean="0">
              <a:latin typeface="Times New Roman" pitchFamily="18" charset="0"/>
              <a:cs typeface="Times New Roman" pitchFamily="18" charset="0"/>
              <a:hlinkClick r:id="rId2"/>
            </a:endParaRPr>
          </a:p>
          <a:p>
            <a:pPr algn="ctr"/>
            <a:r>
              <a:rPr lang="en-US" sz="1600" dirty="0" smtClean="0">
                <a:latin typeface="Times New Roman" pitchFamily="18" charset="0"/>
                <a:cs typeface="Times New Roman" pitchFamily="18" charset="0"/>
                <a:hlinkClick r:id="rId2"/>
              </a:rPr>
              <a:t>https</a:t>
            </a:r>
            <a:r>
              <a:rPr lang="en-US" sz="1600" dirty="0">
                <a:latin typeface="Times New Roman" pitchFamily="18" charset="0"/>
                <a:cs typeface="Times New Roman" pitchFamily="18" charset="0"/>
                <a:hlinkClick r:id="rId2"/>
              </a:rPr>
              <a:t>://</a:t>
            </a:r>
            <a:r>
              <a:rPr lang="en-US" sz="1600" dirty="0" smtClean="0">
                <a:latin typeface="Times New Roman" pitchFamily="18" charset="0"/>
                <a:cs typeface="Times New Roman" pitchFamily="18" charset="0"/>
                <a:hlinkClick r:id="rId2"/>
              </a:rPr>
              <a:t>www.flickr.com/photos/27169928@N07/sets/72157688561468245</a:t>
            </a:r>
            <a:endParaRPr lang="en-US" sz="1600" dirty="0" smtClean="0">
              <a:latin typeface="Times New Roman" pitchFamily="18" charset="0"/>
              <a:cs typeface="Times New Roman" pitchFamily="18" charset="0"/>
            </a:endParaRPr>
          </a:p>
          <a:p>
            <a:pPr algn="ctr"/>
            <a:r>
              <a:rPr lang="en-US" sz="1600" dirty="0">
                <a:latin typeface="Times New Roman" pitchFamily="18" charset="0"/>
                <a:cs typeface="Times New Roman" pitchFamily="18" charset="0"/>
                <a:hlinkClick r:id="rId3"/>
              </a:rPr>
              <a:t>https://www.facebook.com/groups/ScienceTeachersEurope/permalink/1963764590503939</a:t>
            </a:r>
            <a:r>
              <a:rPr lang="en-US" sz="1600" dirty="0" smtClean="0">
                <a:latin typeface="Times New Roman" pitchFamily="18" charset="0"/>
                <a:cs typeface="Times New Roman" pitchFamily="18" charset="0"/>
                <a:hlinkClick r:id="rId3"/>
              </a:rPr>
              <a:t>/</a:t>
            </a:r>
            <a:endParaRPr lang="en-US" sz="1600" dirty="0" smtClean="0">
              <a:latin typeface="Times New Roman" pitchFamily="18" charset="0"/>
              <a:cs typeface="Times New Roman" pitchFamily="18" charset="0"/>
            </a:endParaRPr>
          </a:p>
          <a:p>
            <a:endParaRPr lang="bg-BG" sz="1600" dirty="0">
              <a:latin typeface="Times New Roman" pitchFamily="18" charset="0"/>
              <a:cs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592" y="1543050"/>
            <a:ext cx="6338607" cy="351472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198003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699" y="308313"/>
            <a:ext cx="6162675" cy="769441"/>
          </a:xfrm>
          <a:prstGeom prst="rect">
            <a:avLst/>
          </a:prstGeom>
        </p:spPr>
        <p:txBody>
          <a:bodyPr wrap="square">
            <a:spAutoFit/>
          </a:bodyPr>
          <a:lstStyle/>
          <a:p>
            <a:pPr algn="ctr"/>
            <a:r>
              <a:rPr lang="ru-RU" sz="2000" dirty="0">
                <a:latin typeface="Times New Roman" pitchFamily="18" charset="0"/>
                <a:cs typeface="Times New Roman" pitchFamily="18" charset="0"/>
              </a:rPr>
              <a:t>Изложение - конкурс „Младежко техническо </a:t>
            </a:r>
            <a:r>
              <a:rPr lang="ru-RU" sz="2400" dirty="0">
                <a:latin typeface="Times New Roman" pitchFamily="18" charset="0"/>
                <a:cs typeface="Times New Roman" pitchFamily="18" charset="0"/>
              </a:rPr>
              <a:t>творчество”</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213" y="1508642"/>
            <a:ext cx="4433887" cy="2955924"/>
          </a:xfrm>
          <a:prstGeom prst="rect">
            <a:avLst/>
          </a:prstGeom>
        </p:spPr>
      </p:pic>
      <p:sp>
        <p:nvSpPr>
          <p:cNvPr id="4" name="Rectangle 3"/>
          <p:cNvSpPr/>
          <p:nvPr/>
        </p:nvSpPr>
        <p:spPr>
          <a:xfrm>
            <a:off x="5076825" y="1508642"/>
            <a:ext cx="3971925" cy="1200329"/>
          </a:xfrm>
          <a:prstGeom prst="rect">
            <a:avLst/>
          </a:prstGeom>
        </p:spPr>
        <p:txBody>
          <a:bodyPr wrap="square">
            <a:spAutoFit/>
          </a:bodyPr>
          <a:lstStyle/>
          <a:p>
            <a:r>
              <a:rPr lang="ru-RU" dirty="0">
                <a:latin typeface="Times New Roman" pitchFamily="18" charset="0"/>
                <a:cs typeface="Times New Roman" pitchFamily="18" charset="0"/>
              </a:rPr>
              <a:t>Победител в раздел „Училища” първа награда – 2000 лева е екипа на ПГ по КТС гр. Правец.</a:t>
            </a:r>
          </a:p>
          <a:p>
            <a:endParaRPr lang="bg-BG" dirty="0"/>
          </a:p>
        </p:txBody>
      </p:sp>
      <p:sp>
        <p:nvSpPr>
          <p:cNvPr id="5" name="Rectangle 4"/>
          <p:cNvSpPr/>
          <p:nvPr/>
        </p:nvSpPr>
        <p:spPr>
          <a:xfrm>
            <a:off x="5076826" y="2286000"/>
            <a:ext cx="3829050" cy="2062103"/>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Ръководител екипа на ПГ по КТС гр. Правец инж. Венцислав Начев и участници: </a:t>
            </a:r>
          </a:p>
          <a:p>
            <a:r>
              <a:rPr lang="ru-RU" sz="1600" dirty="0">
                <a:latin typeface="Times New Roman" panose="02020603050405020304" pitchFamily="18" charset="0"/>
                <a:cs typeface="Times New Roman" panose="02020603050405020304" pitchFamily="18" charset="0"/>
              </a:rPr>
              <a:t>Биляна Борисова, Мелина Велчева, Стефани Минчева, Десислава Балканджиева, Ивелин Стоянов, Радослав Тотев, Радослав Илиев, Велизар Кунов, Иван Спасов, Георги Чакъров.</a:t>
            </a:r>
            <a:endParaRPr lang="bg-BG" sz="1600" dirty="0">
              <a:latin typeface="Times New Roman" panose="02020603050405020304" pitchFamily="18" charset="0"/>
              <a:cs typeface="Times New Roman" panose="02020603050405020304" pitchFamily="18" charset="0"/>
            </a:endParaRPr>
          </a:p>
        </p:txBody>
      </p:sp>
      <p:sp>
        <p:nvSpPr>
          <p:cNvPr id="6" name="Rectangle 5"/>
          <p:cNvSpPr/>
          <p:nvPr/>
        </p:nvSpPr>
        <p:spPr>
          <a:xfrm>
            <a:off x="409575" y="4554914"/>
            <a:ext cx="8496300" cy="1569660"/>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В раздел „Академични институции” наградата от 1000 лева е за „Интегриране на мозъчен интерфейс с хуманоиден робот НАО”, разработен съвместно между проф. Анна Лекова от Институт по роботика към БАН и Ивелин Стоянов от ПГ по КТС и другата разработка е "Хуманоиден робот НАО, демонстриращ уроци по физика" , разработен съвместно между доц. д-р Александър Кръстев и учениците Биляна Борисова и Иван Спасов също от ПГ по КТС.</a:t>
            </a:r>
          </a:p>
          <a:p>
            <a:endParaRPr lang="bg-BG" sz="1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10711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80880"/>
            <a:ext cx="8924925" cy="1595880"/>
          </a:xfrm>
        </p:spPr>
        <p:txBody>
          <a:bodyPr/>
          <a:lstStyle/>
          <a:p>
            <a:r>
              <a:rPr lang="en-US" dirty="0" smtClean="0"/>
              <a:t>School &amp; Bulgarian Academy of Science</a:t>
            </a:r>
            <a:endParaRPr lang="bg-BG"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6025" y="2235781"/>
            <a:ext cx="4114800" cy="2549038"/>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112" y="2162936"/>
            <a:ext cx="2199046" cy="242811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472340"/>
            <a:ext cx="2000250" cy="182835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1707874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40" y="380880"/>
            <a:ext cx="7767720" cy="838320"/>
          </a:xfrm>
        </p:spPr>
        <p:txBody>
          <a:bodyPr/>
          <a:lstStyle/>
          <a:p>
            <a:pPr algn="ctr"/>
            <a:r>
              <a:rPr lang="en-US" dirty="0" smtClean="0"/>
              <a:t>“The big foot robot”</a:t>
            </a:r>
            <a:endParaRPr lang="bg-BG"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175" y="1095375"/>
            <a:ext cx="6496050" cy="487203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0151" y="4208977"/>
            <a:ext cx="1648898" cy="1648898"/>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776" y="1205984"/>
            <a:ext cx="2316989" cy="2633662"/>
          </a:xfrm>
          <a:prstGeom prst="rect">
            <a:avLst/>
          </a:prstGeom>
        </p:spPr>
      </p:pic>
      <p:sp>
        <p:nvSpPr>
          <p:cNvPr id="7" name="Rectangle 6"/>
          <p:cNvSpPr/>
          <p:nvPr/>
        </p:nvSpPr>
        <p:spPr>
          <a:xfrm>
            <a:off x="6124576" y="3839646"/>
            <a:ext cx="2933700" cy="369332"/>
          </a:xfrm>
          <a:prstGeom prst="rect">
            <a:avLst/>
          </a:prstGeom>
        </p:spPr>
        <p:txBody>
          <a:bodyPr wrap="square">
            <a:spAutoFit/>
          </a:bodyPr>
          <a:lstStyle/>
          <a:p>
            <a:r>
              <a:rPr lang="bg-BG" dirty="0"/>
              <a:t> </a:t>
            </a:r>
            <a:r>
              <a:rPr lang="en-US" dirty="0" smtClean="0"/>
              <a:t>Assoc</a:t>
            </a:r>
            <a:r>
              <a:rPr lang="en-US" dirty="0"/>
              <a:t>. Prof. </a:t>
            </a:r>
            <a:r>
              <a:rPr lang="en-US" dirty="0" smtClean="0"/>
              <a:t>Ivan </a:t>
            </a:r>
            <a:r>
              <a:rPr lang="en-US" dirty="0" err="1" smtClean="0"/>
              <a:t>Chavdarov</a:t>
            </a:r>
            <a:endParaRPr lang="bg-BG"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619313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735" y="539640"/>
            <a:ext cx="9144000" cy="4799160"/>
          </a:xfrm>
          <a:prstGeom prst="rect">
            <a:avLst/>
          </a:prstGeom>
          <a:noFill/>
          <a:ln>
            <a:noFill/>
          </a:ln>
        </p:spPr>
      </p:pic>
      <p:sp>
        <p:nvSpPr>
          <p:cNvPr id="3" name="Freeform 2"/>
          <p:cNvSpPr/>
          <p:nvPr/>
        </p:nvSpPr>
        <p:spPr>
          <a:xfrm>
            <a:off x="4680000" y="55440"/>
            <a:ext cx="4500360" cy="700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BE" sz="4000" b="1" dirty="0">
                <a:solidFill>
                  <a:srgbClr val="0177C1"/>
                </a:solidFill>
                <a:latin typeface="Arial" pitchFamily="18"/>
                <a:ea typeface="ヒラギノ角ゴ ProN W3" pitchFamily="2"/>
                <a:cs typeface="ヒラギノ角ゴ ProN W3" pitchFamily="2"/>
              </a:rPr>
              <a:t>http://scientix.eu</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327490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big foot robot”</a:t>
            </a:r>
            <a:endParaRPr lang="bg-BG" dirty="0"/>
          </a:p>
        </p:txBody>
      </p:sp>
      <p:pic>
        <p:nvPicPr>
          <p:cNvPr id="4" name="video-153548956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14475" y="1669000"/>
            <a:ext cx="6267450" cy="3525040"/>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4181168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380880"/>
            <a:ext cx="8100735" cy="1595880"/>
          </a:xfrm>
        </p:spPr>
        <p:txBody>
          <a:bodyPr/>
          <a:lstStyle/>
          <a:p>
            <a:r>
              <a:rPr lang="en-US" dirty="0" smtClean="0"/>
              <a:t>“The big foot robot” – Colorful game</a:t>
            </a:r>
            <a:endParaRPr lang="bg-BG"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3719" y="1707949"/>
            <a:ext cx="4587881" cy="241637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729" y="3282020"/>
            <a:ext cx="4963947" cy="25949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113" y="4213326"/>
            <a:ext cx="2090738" cy="1735036"/>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9325" y="1417501"/>
            <a:ext cx="2486025" cy="1864519"/>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937868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big foot” – Mobile robots couple</a:t>
            </a:r>
            <a:endParaRPr lang="bg-BG" dirty="0"/>
          </a:p>
        </p:txBody>
      </p:sp>
      <p:sp>
        <p:nvSpPr>
          <p:cNvPr id="3" name="Content Placeholder 2"/>
          <p:cNvSpPr>
            <a:spLocks noGrp="1"/>
          </p:cNvSpPr>
          <p:nvPr>
            <p:ph idx="1"/>
          </p:nvPr>
        </p:nvSpPr>
        <p:spPr/>
        <p:txBody>
          <a:bodyPr/>
          <a:lstStyle/>
          <a:p>
            <a:r>
              <a:rPr lang="en-US" dirty="0" smtClean="0"/>
              <a:t>Walking robot </a:t>
            </a:r>
          </a:p>
          <a:p>
            <a:r>
              <a:rPr lang="en-US" dirty="0"/>
              <a:t> </a:t>
            </a:r>
            <a:r>
              <a:rPr lang="en-US" dirty="0" smtClean="0"/>
              <a:t>+ easily overcomes obstacles</a:t>
            </a:r>
          </a:p>
          <a:p>
            <a:r>
              <a:rPr lang="en-US" dirty="0"/>
              <a:t> </a:t>
            </a:r>
            <a:r>
              <a:rPr lang="en-US" dirty="0" smtClean="0"/>
              <a:t>- slower</a:t>
            </a:r>
          </a:p>
          <a:p>
            <a:endParaRPr lang="en-US" dirty="0"/>
          </a:p>
          <a:p>
            <a:r>
              <a:rPr lang="en-US" dirty="0" smtClean="0"/>
              <a:t>Wheeler robot</a:t>
            </a:r>
          </a:p>
          <a:p>
            <a:r>
              <a:rPr lang="en-US" dirty="0"/>
              <a:t> </a:t>
            </a:r>
            <a:r>
              <a:rPr lang="en-US" dirty="0" smtClean="0"/>
              <a:t>+ faster</a:t>
            </a:r>
          </a:p>
          <a:p>
            <a:r>
              <a:rPr lang="en-US" dirty="0"/>
              <a:t> </a:t>
            </a:r>
            <a:r>
              <a:rPr lang="en-US" dirty="0" smtClean="0"/>
              <a:t>- can’t overcome obstacles</a:t>
            </a:r>
            <a:endParaRPr lang="bg-B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924" y="3095625"/>
            <a:ext cx="3327400" cy="2495550"/>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619938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big foot” – Mobile robots couple</a:t>
            </a:r>
            <a:endParaRPr lang="bg-BG" dirty="0"/>
          </a:p>
        </p:txBody>
      </p:sp>
      <p:pic>
        <p:nvPicPr>
          <p:cNvPr id="4" name="video-153548955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23975" y="1795463"/>
            <a:ext cx="7091362" cy="3988437"/>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91268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big foot” – Mobile robots couple</a:t>
            </a:r>
            <a:endParaRPr lang="bg-BG"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1194" y="1807963"/>
            <a:ext cx="5431631" cy="407372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897572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15" y="133230"/>
            <a:ext cx="7767720" cy="1595880"/>
          </a:xfrm>
        </p:spPr>
        <p:txBody>
          <a:bodyPr/>
          <a:lstStyle/>
          <a:p>
            <a:r>
              <a:rPr lang="en-US" dirty="0" smtClean="0"/>
              <a:t>“Humanoid arm”</a:t>
            </a:r>
            <a:endParaRPr lang="bg-BG" dirty="0"/>
          </a:p>
        </p:txBody>
      </p:sp>
      <p:pic>
        <p:nvPicPr>
          <p:cNvPr id="4" name="Картина 4"/>
          <p:cNvPicPr>
            <a:picLocks noGrp="1"/>
          </p:cNvPicPr>
          <p:nvPr>
            <p:ph idx="1"/>
          </p:nvPr>
        </p:nvPicPr>
        <p:blipFill>
          <a:blip r:embed="rId2" cstate="print"/>
          <a:srcRect l="10529"/>
          <a:stretch>
            <a:fillRect/>
          </a:stretch>
        </p:blipFill>
        <p:spPr bwMode="auto">
          <a:xfrm>
            <a:off x="443473" y="1843143"/>
            <a:ext cx="1718141" cy="3071701"/>
          </a:xfrm>
          <a:prstGeom prst="rect">
            <a:avLst/>
          </a:prstGeom>
          <a:noFill/>
          <a:ln w="9525">
            <a:noFill/>
            <a:miter lim="800000"/>
            <a:headEnd/>
            <a:tailEnd/>
          </a:ln>
        </p:spPr>
      </p:pic>
      <p:pic>
        <p:nvPicPr>
          <p:cNvPr id="5" name="Картина 3"/>
          <p:cNvPicPr/>
          <p:nvPr/>
        </p:nvPicPr>
        <p:blipFill>
          <a:blip r:embed="rId3" cstate="print"/>
          <a:srcRect l="6981"/>
          <a:stretch>
            <a:fillRect/>
          </a:stretch>
        </p:blipFill>
        <p:spPr bwMode="auto">
          <a:xfrm>
            <a:off x="6555105" y="2151062"/>
            <a:ext cx="1844040" cy="3013075"/>
          </a:xfrm>
          <a:prstGeom prst="rect">
            <a:avLst/>
          </a:prstGeom>
          <a:noFill/>
          <a:ln w="9525">
            <a:noFill/>
            <a:miter lim="800000"/>
            <a:headEnd/>
            <a:tailEnd/>
          </a:ln>
        </p:spPr>
      </p:pic>
      <p:pic>
        <p:nvPicPr>
          <p:cNvPr id="1026" name="Picture 2" descr="glove-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639" y="1145080"/>
            <a:ext cx="3535362" cy="164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ca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589" y="2757488"/>
            <a:ext cx="3790950" cy="14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yoa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589" y="4290051"/>
            <a:ext cx="3742532" cy="144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552004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15" y="352305"/>
            <a:ext cx="7767720" cy="685920"/>
          </a:xfrm>
        </p:spPr>
        <p:txBody>
          <a:bodyPr/>
          <a:lstStyle/>
          <a:p>
            <a:pPr algn="ctr"/>
            <a:r>
              <a:rPr lang="en-US" dirty="0" smtClean="0"/>
              <a:t>“Humanoid arm”</a:t>
            </a:r>
            <a:endParaRPr lang="bg-BG" dirty="0"/>
          </a:p>
        </p:txBody>
      </p:sp>
      <p:pic>
        <p:nvPicPr>
          <p:cNvPr id="4" name="video-153548651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18379" y="1111566"/>
            <a:ext cx="2615672" cy="4708209"/>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592617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065" y="418980"/>
            <a:ext cx="7767720" cy="1595880"/>
          </a:xfrm>
        </p:spPr>
        <p:txBody>
          <a:bodyPr/>
          <a:lstStyle/>
          <a:p>
            <a:pPr algn="ctr"/>
            <a:r>
              <a:rPr lang="en-US" dirty="0" smtClean="0"/>
              <a:t>“BCI robotics”</a:t>
            </a:r>
            <a:endParaRPr lang="bg-BG"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0147" y="2174081"/>
            <a:ext cx="7156559" cy="309324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734248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ROBOTOR 2018</a:t>
            </a:r>
            <a:br>
              <a:rPr lang="en-US" dirty="0"/>
            </a:br>
            <a:r>
              <a:rPr lang="bg-BG" sz="3200" b="1" dirty="0" smtClean="0">
                <a:latin typeface="Times New Roman" panose="02020603050405020304" pitchFamily="18" charset="0"/>
                <a:cs typeface="Times New Roman" panose="02020603050405020304" pitchFamily="18" charset="0"/>
              </a:rPr>
              <a:t>29.08 – 01.09.2018г. Гр. Брашов, Румъния</a:t>
            </a:r>
            <a:endParaRPr lang="bg-BG"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ctr"/>
            <a:endParaRPr lang="bg-BG"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2166935"/>
            <a:ext cx="4352926" cy="32646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426" y="2159792"/>
            <a:ext cx="4248149" cy="31861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2500" y="4234147"/>
            <a:ext cx="2253238" cy="168992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612977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lstStyle/>
          <a:p>
            <a:pPr algn="ctr"/>
            <a:r>
              <a:rPr lang="en-US" b="1" dirty="0">
                <a:latin typeface="Times New Roman" panose="02020603050405020304" pitchFamily="18" charset="0"/>
                <a:cs typeface="Times New Roman" panose="02020603050405020304" pitchFamily="18" charset="0"/>
              </a:rPr>
              <a:t>ROBOTOR </a:t>
            </a:r>
            <a:r>
              <a:rPr lang="en-US" b="1" dirty="0" smtClean="0">
                <a:latin typeface="Times New Roman" panose="02020603050405020304" pitchFamily="18" charset="0"/>
                <a:cs typeface="Times New Roman" panose="02020603050405020304" pitchFamily="18" charset="0"/>
              </a:rPr>
              <a:t>2018</a:t>
            </a:r>
          </a:p>
          <a:p>
            <a:pPr algn="ctr"/>
            <a:endParaRPr lang="en-US"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825" y="4236600"/>
            <a:ext cx="2297825" cy="17233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57449">
            <a:off x="277896" y="3051569"/>
            <a:ext cx="3815555" cy="28616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0947">
            <a:off x="5201497" y="2886430"/>
            <a:ext cx="3600450" cy="270033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4287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19249" y="1538287"/>
            <a:ext cx="5953125" cy="1724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4800" dirty="0">
                <a:latin typeface="Times New Roman" pitchFamily="18" charset="0"/>
                <a:cs typeface="Times New Roman" pitchFamily="18" charset="0"/>
              </a:rPr>
              <a:t>Роботиката и </a:t>
            </a:r>
            <a:r>
              <a:rPr lang="en-US" sz="4800" dirty="0">
                <a:latin typeface="Times New Roman" pitchFamily="18" charset="0"/>
                <a:cs typeface="Times New Roman" pitchFamily="18" charset="0"/>
              </a:rPr>
              <a:t>STEM </a:t>
            </a:r>
            <a:r>
              <a:rPr lang="bg-BG" sz="4800" dirty="0" smtClean="0">
                <a:latin typeface="Times New Roman" pitchFamily="18" charset="0"/>
                <a:cs typeface="Times New Roman" pitchFamily="18" charset="0"/>
              </a:rPr>
              <a:t>образование</a:t>
            </a:r>
            <a:endParaRPr lang="bg-BG" sz="48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61907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7757" y="1793764"/>
            <a:ext cx="2447925" cy="32639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587" y="1710637"/>
            <a:ext cx="1750707" cy="23342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587" y="3630400"/>
            <a:ext cx="1740608" cy="232081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
        <p:nvSpPr>
          <p:cNvPr id="6" name="Rounded Rectangle 5"/>
          <p:cNvSpPr/>
          <p:nvPr/>
        </p:nvSpPr>
        <p:spPr>
          <a:xfrm>
            <a:off x="1122218" y="360253"/>
            <a:ext cx="7231205" cy="99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Музея на „Първо </a:t>
            </a:r>
            <a:r>
              <a:rPr lang="ru-RU" dirty="0"/>
              <a:t>румънско училище” в град Брашов, Румъния, където  се съхранява печатарската преса, отпечатала </a:t>
            </a:r>
            <a:r>
              <a:rPr lang="ru-RU" dirty="0">
                <a:hlinkClick r:id="rId6" tooltip="Рибния буквар"/>
              </a:rPr>
              <a:t>"Рибният буквар"</a:t>
            </a:r>
            <a:r>
              <a:rPr lang="ru-RU" dirty="0"/>
              <a:t> </a:t>
            </a:r>
            <a:r>
              <a:rPr lang="ru-RU" dirty="0" smtClean="0"/>
              <a:t>на д-р </a:t>
            </a:r>
            <a:r>
              <a:rPr lang="ru-RU" dirty="0" smtClean="0"/>
              <a:t>Петър </a:t>
            </a:r>
            <a:r>
              <a:rPr lang="ru-RU" dirty="0" smtClean="0"/>
              <a:t>Берон през </a:t>
            </a:r>
            <a:r>
              <a:rPr lang="ru-RU" dirty="0"/>
              <a:t>1824 г.</a:t>
            </a:r>
            <a:endParaRPr lang="en-US"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678" y="1793764"/>
            <a:ext cx="4470142" cy="3120159"/>
          </a:xfrm>
          <a:prstGeom prst="rect">
            <a:avLst/>
          </a:prstGeom>
        </p:spPr>
      </p:pic>
    </p:spTree>
    <p:extLst>
      <p:ext uri="{BB962C8B-B14F-4D97-AF65-F5344CB8AC3E}">
        <p14:creationId xmlns:p14="http://schemas.microsoft.com/office/powerpoint/2010/main" val="2763120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21" y="1390650"/>
            <a:ext cx="8142915" cy="4171950"/>
          </a:xfrm>
          <a:prstGeom prst="rect">
            <a:avLst/>
          </a:prstGeom>
        </p:spPr>
      </p:pic>
      <p:sp>
        <p:nvSpPr>
          <p:cNvPr id="3" name="Rounded Rectangle 2"/>
          <p:cNvSpPr/>
          <p:nvPr/>
        </p:nvSpPr>
        <p:spPr>
          <a:xfrm>
            <a:off x="1466850" y="266700"/>
            <a:ext cx="6486525" cy="866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STEM </a:t>
            </a:r>
            <a:r>
              <a:rPr lang="en-US" sz="2800" dirty="0" smtClean="0">
                <a:latin typeface="Times New Roman" panose="02020603050405020304" pitchFamily="18" charset="0"/>
                <a:cs typeface="Times New Roman" panose="02020603050405020304" pitchFamily="18" charset="0"/>
              </a:rPr>
              <a:t>Alliance</a:t>
            </a:r>
          </a:p>
          <a:p>
            <a:pPr algn="ctr"/>
            <a:r>
              <a:rPr lang="en-US" sz="2800" dirty="0">
                <a:latin typeface="Times New Roman" panose="02020603050405020304" pitchFamily="18" charset="0"/>
                <a:cs typeface="Times New Roman" panose="02020603050405020304" pitchFamily="18" charset="0"/>
              </a:rPr>
              <a:t>Diversity in STEM' competition</a:t>
            </a:r>
            <a:endParaRPr lang="bg-BG"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651532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81075" y="476250"/>
            <a:ext cx="7096125" cy="771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STEM </a:t>
            </a:r>
            <a:r>
              <a:rPr lang="en-US" sz="2400" dirty="0" smtClean="0">
                <a:latin typeface="Times New Roman" panose="02020603050405020304" pitchFamily="18" charset="0"/>
                <a:cs typeface="Times New Roman" panose="02020603050405020304" pitchFamily="18" charset="0"/>
              </a:rPr>
              <a:t>Alliance</a:t>
            </a:r>
          </a:p>
          <a:p>
            <a:pPr algn="ctr"/>
            <a:r>
              <a:rPr lang="en-US" sz="2400" dirty="0">
                <a:latin typeface="Times New Roman" panose="02020603050405020304" pitchFamily="18" charset="0"/>
                <a:cs typeface="Times New Roman" panose="02020603050405020304" pitchFamily="18" charset="0"/>
              </a:rPr>
              <a:t>Diversity in STEM' competition</a:t>
            </a:r>
            <a:endParaRPr lang="bg-BG"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37" y="1445324"/>
            <a:ext cx="8077200" cy="41321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42288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690" y="304799"/>
            <a:ext cx="7767720" cy="995685"/>
          </a:xfrm>
        </p:spPr>
        <p:txBody>
          <a:bodyPr/>
          <a:lstStyle/>
          <a:p>
            <a:pPr algn="ctr"/>
            <a:r>
              <a:rPr lang="bg-BG" sz="3200" dirty="0" smtClean="0">
                <a:latin typeface="Times New Roman" panose="02020603050405020304" pitchFamily="18" charset="0"/>
                <a:cs typeface="Times New Roman" panose="02020603050405020304" pitchFamily="18" charset="0"/>
              </a:rPr>
              <a:t>Месец на професионалното образование</a:t>
            </a:r>
            <a:endParaRPr lang="bg-BG"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bg-BG" dirty="0"/>
          </a:p>
        </p:txBody>
      </p:sp>
      <p:sp>
        <p:nvSpPr>
          <p:cNvPr id="4" name="Rounded Rectangle 3"/>
          <p:cNvSpPr/>
          <p:nvPr/>
        </p:nvSpPr>
        <p:spPr>
          <a:xfrm>
            <a:off x="704850" y="1466850"/>
            <a:ext cx="237172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EU CODE WEEK 2018 </a:t>
            </a:r>
            <a:endParaRPr lang="bg-BG" dirty="0"/>
          </a:p>
        </p:txBody>
      </p:sp>
      <p:sp>
        <p:nvSpPr>
          <p:cNvPr id="5" name="Right Arrow 4"/>
          <p:cNvSpPr/>
          <p:nvPr/>
        </p:nvSpPr>
        <p:spPr>
          <a:xfrm>
            <a:off x="3219448" y="1895473"/>
            <a:ext cx="400051"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 name="Rounded Rectangle 5"/>
          <p:cNvSpPr/>
          <p:nvPr/>
        </p:nvSpPr>
        <p:spPr>
          <a:xfrm>
            <a:off x="3714748" y="1414462"/>
            <a:ext cx="4676775"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latin typeface="Times New Roman" panose="02020603050405020304" pitchFamily="18" charset="0"/>
                <a:cs typeface="Times New Roman" panose="02020603050405020304" pitchFamily="18" charset="0"/>
              </a:rPr>
              <a:t>Посе</a:t>
            </a:r>
            <a:r>
              <a:rPr lang="bg-BG" sz="2000" dirty="0">
                <a:latin typeface="Times New Roman" panose="02020603050405020304" pitchFamily="18" charset="0"/>
                <a:cs typeface="Times New Roman" panose="02020603050405020304" pitchFamily="18" charset="0"/>
              </a:rPr>
              <a:t>щение на</a:t>
            </a:r>
            <a:r>
              <a:rPr lang="ru-RU" sz="2000" dirty="0">
                <a:latin typeface="Times New Roman" panose="02020603050405020304" pitchFamily="18" charset="0"/>
                <a:cs typeface="Times New Roman" panose="02020603050405020304" pitchFamily="18" charset="0"/>
              </a:rPr>
              <a:t> 61 </a:t>
            </a:r>
            <a:r>
              <a:rPr lang="ru-RU" sz="2000" dirty="0" smtClean="0">
                <a:latin typeface="Times New Roman" panose="02020603050405020304" pitchFamily="18" charset="0"/>
                <a:cs typeface="Times New Roman" panose="02020603050405020304" pitchFamily="18" charset="0"/>
              </a:rPr>
              <a:t>ОУ с демонстрация на клуба </a:t>
            </a:r>
            <a:r>
              <a:rPr lang="ru-RU" sz="2000" dirty="0">
                <a:latin typeface="Times New Roman" panose="02020603050405020304" pitchFamily="18" charset="0"/>
                <a:cs typeface="Times New Roman" panose="02020603050405020304" pitchFamily="18" charset="0"/>
              </a:rPr>
              <a:t>за роботи и </a:t>
            </a:r>
            <a:r>
              <a:rPr lang="ru-RU" sz="2000" dirty="0" smtClean="0">
                <a:latin typeface="Times New Roman" panose="02020603050405020304" pitchFamily="18" charset="0"/>
                <a:cs typeface="Times New Roman" panose="02020603050405020304" pitchFamily="18" charset="0"/>
              </a:rPr>
              <a:t>обучение с </a:t>
            </a:r>
            <a:r>
              <a:rPr lang="ru-RU" sz="2000" dirty="0">
                <a:latin typeface="Times New Roman" panose="02020603050405020304" pitchFamily="18" charset="0"/>
                <a:cs typeface="Times New Roman" panose="02020603050405020304" pitchFamily="18" charset="0"/>
              </a:rPr>
              <a:t>демо версия на </a:t>
            </a:r>
            <a:r>
              <a:rPr lang="ru-RU" sz="2000" dirty="0" smtClean="0">
                <a:latin typeface="Times New Roman" panose="02020603050405020304" pitchFamily="18" charset="0"/>
                <a:cs typeface="Times New Roman" panose="02020603050405020304" pitchFamily="18" charset="0"/>
              </a:rPr>
              <a:t>правене на игри.</a:t>
            </a:r>
            <a:endParaRPr lang="bg-BG" sz="20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704850" y="2943224"/>
            <a:ext cx="2371726"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Курс </a:t>
            </a:r>
            <a:r>
              <a:rPr lang="ru-RU" dirty="0"/>
              <a:t>на </a:t>
            </a:r>
            <a:r>
              <a:rPr lang="en-US" dirty="0"/>
              <a:t>Python</a:t>
            </a:r>
            <a:endParaRPr lang="bg-BG" dirty="0"/>
          </a:p>
        </p:txBody>
      </p:sp>
      <p:sp>
        <p:nvSpPr>
          <p:cNvPr id="8" name="Right Arrow 7"/>
          <p:cNvSpPr/>
          <p:nvPr/>
        </p:nvSpPr>
        <p:spPr>
          <a:xfrm>
            <a:off x="3209921" y="3190875"/>
            <a:ext cx="409577" cy="295276"/>
          </a:xfrm>
          <a:prstGeom prst="rightArrow">
            <a:avLst>
              <a:gd name="adj1" fmla="val 7580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 name="Rounded Rectangle 8"/>
          <p:cNvSpPr/>
          <p:nvPr/>
        </p:nvSpPr>
        <p:spPr>
          <a:xfrm>
            <a:off x="3771895" y="2881313"/>
            <a:ext cx="464820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Лекциите са качени </a:t>
            </a:r>
            <a:r>
              <a:rPr lang="ru-RU" dirty="0"/>
              <a:t>тук: </a:t>
            </a:r>
            <a:endParaRPr lang="ru-RU" dirty="0" smtClean="0"/>
          </a:p>
          <a:p>
            <a:r>
              <a:rPr lang="ru-RU" dirty="0" smtClean="0"/>
              <a:t>https</a:t>
            </a:r>
            <a:r>
              <a:rPr lang="ru-RU" dirty="0"/>
              <a:t>: //github.com/vbn94/Python-UKTC</a:t>
            </a:r>
          </a:p>
        </p:txBody>
      </p:sp>
      <p:sp>
        <p:nvSpPr>
          <p:cNvPr id="10" name="Rounded Rectangle 9"/>
          <p:cNvSpPr/>
          <p:nvPr/>
        </p:nvSpPr>
        <p:spPr>
          <a:xfrm>
            <a:off x="704850" y="4238625"/>
            <a:ext cx="2371726" cy="885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dirty="0" smtClean="0"/>
              <a:t>Седмицата </a:t>
            </a:r>
            <a:r>
              <a:rPr lang="bg-BG" dirty="0"/>
              <a:t>за професионално образование </a:t>
            </a:r>
          </a:p>
        </p:txBody>
      </p:sp>
      <p:sp>
        <p:nvSpPr>
          <p:cNvPr id="11" name="Right Arrow 10"/>
          <p:cNvSpPr/>
          <p:nvPr/>
        </p:nvSpPr>
        <p:spPr>
          <a:xfrm>
            <a:off x="3209920" y="4567237"/>
            <a:ext cx="40957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2" name="Rounded Rectangle 11"/>
          <p:cNvSpPr/>
          <p:nvPr/>
        </p:nvSpPr>
        <p:spPr>
          <a:xfrm>
            <a:off x="3857625" y="4019550"/>
            <a:ext cx="4562474" cy="1704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ru-RU" dirty="0"/>
              <a:t>"Как да представя техническа </a:t>
            </a:r>
            <a:r>
              <a:rPr lang="ru-RU" dirty="0" smtClean="0"/>
              <a:t>презентация</a:t>
            </a:r>
          </a:p>
          <a:p>
            <a:pPr marL="285750" indent="-285750">
              <a:buFont typeface="Wingdings" panose="05000000000000000000" pitchFamily="2" charset="2"/>
              <a:buChar char="v"/>
            </a:pPr>
            <a:r>
              <a:rPr lang="ru-RU" dirty="0" smtClean="0"/>
              <a:t>Посещение на </a:t>
            </a:r>
            <a:r>
              <a:rPr lang="ru-RU" dirty="0"/>
              <a:t>различни местни фирми като фирма </a:t>
            </a:r>
            <a:r>
              <a:rPr lang="en-US" dirty="0"/>
              <a:t>NIKI, </a:t>
            </a:r>
            <a:r>
              <a:rPr lang="en-US" dirty="0" err="1"/>
              <a:t>Kaufland</a:t>
            </a:r>
            <a:r>
              <a:rPr lang="en-US" dirty="0"/>
              <a:t> - IT </a:t>
            </a:r>
            <a:r>
              <a:rPr lang="ru-RU" dirty="0"/>
              <a:t>център, фирма </a:t>
            </a:r>
            <a:r>
              <a:rPr lang="en-US" dirty="0"/>
              <a:t>IMT Bulgaria </a:t>
            </a:r>
            <a:r>
              <a:rPr lang="ru-RU" dirty="0"/>
              <a:t>и фирма </a:t>
            </a:r>
            <a:r>
              <a:rPr lang="en-US" dirty="0"/>
              <a:t>Siemens.</a:t>
            </a:r>
            <a:endParaRPr lang="ru-RU" dirty="0" smtClean="0"/>
          </a:p>
          <a:p>
            <a:endParaRPr lang="bg-BG"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1139644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133" y="529709"/>
            <a:ext cx="2465483" cy="369332"/>
          </a:xfrm>
          <a:prstGeom prst="rect">
            <a:avLst/>
          </a:prstGeom>
        </p:spPr>
        <p:txBody>
          <a:bodyPr wrap="none">
            <a:spAutoFit/>
          </a:bodyPr>
          <a:lstStyle/>
          <a:p>
            <a:r>
              <a:rPr lang="en-US" dirty="0"/>
              <a:t>Tech </a:t>
            </a:r>
            <a:r>
              <a:rPr lang="bg-BG" dirty="0"/>
              <a:t>кръжок по </a:t>
            </a:r>
            <a:r>
              <a:rPr lang="en-US" dirty="0"/>
              <a:t>Python </a:t>
            </a:r>
            <a:endParaRPr lang="bg-B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350" y="1326355"/>
            <a:ext cx="5915026" cy="44362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75989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4550" y="648385"/>
            <a:ext cx="5638800" cy="369332"/>
          </a:xfrm>
          <a:prstGeom prst="rect">
            <a:avLst/>
          </a:prstGeom>
        </p:spPr>
        <p:txBody>
          <a:bodyPr wrap="square">
            <a:spAutoFit/>
          </a:bodyPr>
          <a:lstStyle/>
          <a:p>
            <a:r>
              <a:rPr lang="ru-RU" dirty="0"/>
              <a:t>"Как се подготвя и представя техническа презентация" </a:t>
            </a:r>
            <a:endParaRPr lang="bg-BG" dirty="0"/>
          </a:p>
        </p:txBody>
      </p:sp>
      <p:sp>
        <p:nvSpPr>
          <p:cNvPr id="3" name="Rectangle 2"/>
          <p:cNvSpPr/>
          <p:nvPr/>
        </p:nvSpPr>
        <p:spPr>
          <a:xfrm>
            <a:off x="3402958" y="1366361"/>
            <a:ext cx="2128531" cy="369332"/>
          </a:xfrm>
          <a:prstGeom prst="rect">
            <a:avLst/>
          </a:prstGeom>
        </p:spPr>
        <p:txBody>
          <a:bodyPr wrap="none">
            <a:spAutoFit/>
          </a:bodyPr>
          <a:lstStyle/>
          <a:p>
            <a:r>
              <a:rPr lang="en-US" dirty="0"/>
              <a:t>http://bit.ly/2E0TXI8</a:t>
            </a:r>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69" y="2490108"/>
            <a:ext cx="4312555" cy="32344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872" y="2490107"/>
            <a:ext cx="4312555" cy="32344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96279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3456" y="457200"/>
            <a:ext cx="8104908" cy="5403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
            </a:r>
            <a:br>
              <a:rPr lang="ru-RU" dirty="0"/>
            </a:br>
            <a:r>
              <a:rPr lang="ru-RU" dirty="0"/>
              <a:t>В рамките на инициативата STEM Alliance, индустрията и министерствата на образованието обединяват усилията си за:</a:t>
            </a:r>
          </a:p>
          <a:p>
            <a:pPr algn="ctr"/>
            <a:endParaRPr lang="ru-RU" dirty="0"/>
          </a:p>
          <a:p>
            <a:pPr marL="285750" indent="-285750" algn="ctr">
              <a:buFont typeface="Wingdings" panose="05000000000000000000" pitchFamily="2" charset="2"/>
              <a:buChar char="v"/>
            </a:pPr>
            <a:r>
              <a:rPr lang="ru-RU" dirty="0"/>
              <a:t>  </a:t>
            </a:r>
            <a:r>
              <a:rPr lang="ru-RU" dirty="0" smtClean="0"/>
              <a:t>Подкрепа </a:t>
            </a:r>
            <a:r>
              <a:rPr lang="ru-RU" dirty="0"/>
              <a:t>за конкурентоспособността на фирмите чрез осигуряване на квалифицирана работна сила за STEM;</a:t>
            </a:r>
          </a:p>
          <a:p>
            <a:pPr marL="285750" indent="-285750" algn="ctr">
              <a:buFont typeface="Wingdings" panose="05000000000000000000" pitchFamily="2" charset="2"/>
              <a:buChar char="v"/>
            </a:pPr>
            <a:r>
              <a:rPr lang="ru-RU" dirty="0" smtClean="0"/>
              <a:t> Насърчаване </a:t>
            </a:r>
            <a:r>
              <a:rPr lang="ru-RU" dirty="0"/>
              <a:t>на привлекателността и значението на STEM проучванията и работата със STEM в </a:t>
            </a:r>
            <a:r>
              <a:rPr lang="ru-RU" dirty="0" smtClean="0"/>
              <a:t>училищата;</a:t>
            </a:r>
          </a:p>
          <a:p>
            <a:pPr marL="285750" indent="-285750">
              <a:buFont typeface="Wingdings" panose="05000000000000000000" pitchFamily="2" charset="2"/>
              <a:buChar char="v"/>
            </a:pPr>
            <a:r>
              <a:rPr lang="ru-RU" dirty="0" smtClean="0"/>
              <a:t>Да </a:t>
            </a:r>
            <a:r>
              <a:rPr lang="ru-RU" dirty="0"/>
              <a:t>допринесе за иновациите в обучението по STEM в училищата;</a:t>
            </a:r>
          </a:p>
          <a:p>
            <a:pPr marL="285750" indent="-285750">
              <a:buFont typeface="Wingdings" panose="05000000000000000000" pitchFamily="2" charset="2"/>
              <a:buChar char="v"/>
            </a:pPr>
            <a:r>
              <a:rPr lang="ru-RU" dirty="0"/>
              <a:t>    Подобряване и популяризиране на съществуващите образователни инициативи за STEM, подкрепяни от промишлеността;</a:t>
            </a:r>
          </a:p>
          <a:p>
            <a:pPr marL="285750" indent="-285750">
              <a:buFont typeface="Wingdings" panose="05000000000000000000" pitchFamily="2" charset="2"/>
              <a:buChar char="v"/>
            </a:pPr>
            <a:r>
              <a:rPr lang="ru-RU" dirty="0"/>
              <a:t>    Подобряване на сътрудничеството между индустрията и образованието на национално равнище във всички </a:t>
            </a:r>
            <a:r>
              <a:rPr lang="ru-RU" dirty="0" smtClean="0"/>
              <a:t>държави-членки</a:t>
            </a:r>
          </a:p>
          <a:p>
            <a:pPr algn="ctr"/>
            <a:endParaRPr lang="bg-BG" dirty="0" smtClean="0"/>
          </a:p>
          <a:p>
            <a:pPr algn="ctr"/>
            <a:r>
              <a:rPr lang="en-US" dirty="0" smtClean="0"/>
              <a:t>STEM </a:t>
            </a:r>
            <a:r>
              <a:rPr lang="en-US" dirty="0"/>
              <a:t>Alliance</a:t>
            </a:r>
            <a:r>
              <a:rPr lang="ru-RU" dirty="0" smtClean="0"/>
              <a:t>е се координира както </a:t>
            </a:r>
            <a:r>
              <a:rPr lang="ru-RU" dirty="0"/>
              <a:t>от Европейската училищна мрежа, така и от </a:t>
            </a:r>
            <a:r>
              <a:rPr lang="en-US" dirty="0"/>
              <a:t>CSR </a:t>
            </a:r>
            <a:r>
              <a:rPr lang="bg-BG" dirty="0" smtClean="0"/>
              <a:t>(</a:t>
            </a:r>
            <a:r>
              <a:rPr lang="en-US" b="1" dirty="0"/>
              <a:t>Corporate social </a:t>
            </a:r>
            <a:r>
              <a:rPr lang="en-US" b="1" dirty="0" smtClean="0"/>
              <a:t>responsibility</a:t>
            </a:r>
            <a:r>
              <a:rPr lang="bg-BG" b="1" smtClean="0"/>
              <a:t>) </a:t>
            </a:r>
            <a:r>
              <a:rPr lang="en-US" smtClean="0"/>
              <a:t>Europe</a:t>
            </a:r>
            <a:r>
              <a:rPr lang="ru-RU" dirty="0" smtClean="0"/>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342618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81225" y="1771650"/>
            <a:ext cx="5857875" cy="2800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5400" dirty="0" smtClean="0">
                <a:latin typeface="Times New Roman" pitchFamily="18" charset="0"/>
                <a:cs typeface="Times New Roman" pitchFamily="18" charset="0"/>
              </a:rPr>
              <a:t>Благодаря Ви за вниманието! </a:t>
            </a:r>
            <a:endParaRPr lang="bg-BG" sz="54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964267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Maps">
            <a:hlinkClick r:id="" action="ppaction://media"/>
            <a:extLst>
              <a:ext uri="{FF2B5EF4-FFF2-40B4-BE49-F238E27FC236}">
                <a16:creationId xmlns:a16="http://schemas.microsoft.com/office/drawing/2014/main" id="{F34FB3CE-E35E-48F8-9586-2F952BC9E3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309" y="1532451"/>
            <a:ext cx="5584546" cy="3631615"/>
          </a:xfrm>
          <a:prstGeom prst="rect">
            <a:avLst/>
          </a:prstGeom>
        </p:spPr>
      </p:pic>
      <p:sp>
        <p:nvSpPr>
          <p:cNvPr id="3" name="Footer Placeholder 2"/>
          <p:cNvSpPr>
            <a:spLocks noGrp="1"/>
          </p:cNvSpPr>
          <p:nvPr>
            <p:ph type="ftr" sz="quarter" idx="4294967295"/>
          </p:nvPr>
        </p:nvSpPr>
        <p:spPr>
          <a:xfrm>
            <a:off x="2722419" y="5867400"/>
            <a:ext cx="6212031" cy="854076"/>
          </a:xfrm>
          <a:prstGeom prst="rect">
            <a:avLst/>
          </a:prstGeom>
        </p:spPr>
        <p:txBody>
          <a:bodyPr/>
          <a:lstStyle/>
          <a:p>
            <a:pPr algn="r"/>
            <a:endParaRPr lang="bg-BG"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067425" y="1608652"/>
            <a:ext cx="2933700" cy="3631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000" dirty="0" smtClean="0">
                <a:latin typeface="Times New Roman" panose="02020603050405020304" pitchFamily="18" charset="0"/>
                <a:cs typeface="Times New Roman" panose="02020603050405020304" pitchFamily="18" charset="0"/>
              </a:rPr>
              <a:t>НАЦИОНАЛНА ПРОФЕСИОНАЛНА</a:t>
            </a:r>
          </a:p>
          <a:p>
            <a:pPr algn="ctr"/>
            <a:r>
              <a:rPr lang="bg-BG" sz="2000" dirty="0" smtClean="0">
                <a:latin typeface="Times New Roman" panose="02020603050405020304" pitchFamily="18" charset="0"/>
                <a:cs typeface="Times New Roman" panose="02020603050405020304" pitchFamily="18" charset="0"/>
              </a:rPr>
              <a:t> ГИМНАЗИЯ </a:t>
            </a:r>
          </a:p>
          <a:p>
            <a:pPr algn="ctr"/>
            <a:r>
              <a:rPr lang="bg-BG" sz="2000" dirty="0" smtClean="0">
                <a:latin typeface="Times New Roman" panose="02020603050405020304" pitchFamily="18" charset="0"/>
                <a:cs typeface="Times New Roman" panose="02020603050405020304" pitchFamily="18" charset="0"/>
              </a:rPr>
              <a:t>ПО КОМПЮТЪРНИ ТЕХНОЛОГИИ И СИСТЕМИ</a:t>
            </a:r>
            <a:endParaRPr lang="bg-BG" sz="2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563031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7389" y="1079645"/>
            <a:ext cx="6078830" cy="434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519908" y="350982"/>
            <a:ext cx="664549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Европейската Училищна Мрежа (EUN)</a:t>
            </a:r>
            <a:r>
              <a:rPr lang="en-US" sz="2400" b="1" dirty="0">
                <a:latin typeface="Times New Roman" panose="02020603050405020304" pitchFamily="18" charset="0"/>
                <a:cs typeface="Times New Roman" panose="02020603050405020304" pitchFamily="18" charset="0"/>
              </a:rPr>
              <a:t> e </a:t>
            </a:r>
            <a:r>
              <a:rPr lang="bg-BG" sz="2400" b="1" dirty="0">
                <a:latin typeface="Times New Roman" panose="02020603050405020304" pitchFamily="18" charset="0"/>
                <a:cs typeface="Times New Roman" panose="02020603050405020304" pitchFamily="18" charset="0"/>
              </a:rPr>
              <a:t>неправителствена организация </a:t>
            </a:r>
            <a:endParaRPr lang="bg-BG"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678938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18" y="408372"/>
            <a:ext cx="8570360" cy="1503555"/>
          </a:xfrm>
        </p:spPr>
        <p:txBody>
          <a:bodyPr>
            <a:normAutofit fontScale="90000"/>
          </a:bodyPr>
          <a:lstStyle/>
          <a:p>
            <a:pPr algn="ctr"/>
            <a:r>
              <a:rPr lang="en-US" dirty="0" smtClean="0">
                <a:latin typeface="Times New Roman" panose="02020603050405020304" pitchFamily="18" charset="0"/>
                <a:cs typeface="Times New Roman" panose="02020603050405020304" pitchFamily="18" charset="0"/>
              </a:rPr>
              <a:t>SCIENTIX PROJECT</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hlinkClick r:id="rId2"/>
              </a:rPr>
              <a:t>www.scientix.eu</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bg-BG" sz="2700" dirty="0" smtClean="0">
                <a:latin typeface="Times New Roman" panose="02020603050405020304" pitchFamily="18" charset="0"/>
                <a:cs typeface="Times New Roman" panose="02020603050405020304" pitchFamily="18" charset="0"/>
              </a:rPr>
              <a:t>НАЦИОНАЛНА КОНТАКТНА ТОЧКА – ИМИ НА БАН</a:t>
            </a:r>
            <a:endParaRPr lang="bg-BG" sz="2700"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2118" y="1847003"/>
            <a:ext cx="2927371" cy="21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118" y="4042532"/>
            <a:ext cx="2927371" cy="174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5" y="2460897"/>
            <a:ext cx="5616623" cy="332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1580718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95" y="1234397"/>
            <a:ext cx="7686692" cy="3963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3142445" y="579549"/>
            <a:ext cx="3387144" cy="46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SCIENTIX </a:t>
            </a:r>
            <a:r>
              <a:rPr lang="bg-BG" sz="2400" b="1" dirty="0">
                <a:solidFill>
                  <a:schemeClr val="bg1"/>
                </a:solidFill>
                <a:latin typeface="Times New Roman" panose="02020603050405020304" pitchFamily="18" charset="0"/>
                <a:cs typeface="Times New Roman" panose="02020603050405020304" pitchFamily="18" charset="0"/>
              </a:rPr>
              <a:t>РЕСУРСИ</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469148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4550" y="347872"/>
            <a:ext cx="4752976" cy="490987"/>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0000" tIns="45000" rIns="90000" bIns="4500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bg-BG" sz="2600" b="1" i="0" u="none" strike="noStrike" baseline="0" dirty="0" err="1" smtClean="0">
                <a:ln>
                  <a:noFill/>
                </a:ln>
                <a:solidFill>
                  <a:srgbClr val="0070C0"/>
                </a:solidFill>
                <a:latin typeface="Times New Roman" pitchFamily="18" charset="0"/>
                <a:ea typeface="SimSun" pitchFamily="2"/>
                <a:cs typeface="Times New Roman" pitchFamily="18" charset="0"/>
              </a:rPr>
              <a:t>Онлине</a:t>
            </a:r>
            <a:r>
              <a:rPr lang="bg-BG" sz="2600" b="1" i="0" u="none" strike="noStrike" baseline="0" dirty="0" smtClean="0">
                <a:ln>
                  <a:noFill/>
                </a:ln>
                <a:solidFill>
                  <a:srgbClr val="0070C0"/>
                </a:solidFill>
                <a:latin typeface="Times New Roman" pitchFamily="18" charset="0"/>
                <a:ea typeface="SimSun" pitchFamily="2"/>
                <a:cs typeface="Times New Roman" pitchFamily="18" charset="0"/>
              </a:rPr>
              <a:t> обучение</a:t>
            </a:r>
            <a:r>
              <a:rPr lang="en-GB" sz="2600" b="1" i="0" u="none" strike="noStrike" baseline="0" dirty="0" smtClean="0">
                <a:ln>
                  <a:noFill/>
                </a:ln>
                <a:solidFill>
                  <a:srgbClr val="0070C0"/>
                </a:solidFill>
                <a:latin typeface="Times New Roman" pitchFamily="18" charset="0"/>
                <a:ea typeface="SimSun" pitchFamily="2"/>
                <a:cs typeface="Times New Roman" pitchFamily="18" charset="0"/>
              </a:rPr>
              <a:t>…</a:t>
            </a:r>
            <a:endParaRPr lang="en-GB" sz="2600" b="1" i="0" u="none" strike="noStrike" baseline="0" dirty="0">
              <a:ln>
                <a:noFill/>
              </a:ln>
              <a:solidFill>
                <a:srgbClr val="0070C0"/>
              </a:solidFill>
              <a:latin typeface="Times New Roman" pitchFamily="18" charset="0"/>
              <a:ea typeface="SimSun" pitchFamily="2"/>
              <a:cs typeface="Times New Roman" pitchFamily="18" charset="0"/>
            </a:endParaRPr>
          </a:p>
        </p:txBody>
      </p:sp>
      <p:pic>
        <p:nvPicPr>
          <p:cNvPr id="5" name="Картина 4" descr="moodle.png"/>
          <p:cNvPicPr>
            <a:picLocks noChangeAspect="1"/>
          </p:cNvPicPr>
          <p:nvPr/>
        </p:nvPicPr>
        <p:blipFill>
          <a:blip r:embed="rId2" cstate="print"/>
          <a:stretch>
            <a:fillRect/>
          </a:stretch>
        </p:blipFill>
        <p:spPr>
          <a:xfrm>
            <a:off x="1023044" y="3578010"/>
            <a:ext cx="2967612" cy="1675800"/>
          </a:xfrm>
          <a:prstGeom prst="rect">
            <a:avLst/>
          </a:prstGeom>
        </p:spPr>
      </p:pic>
      <p:sp>
        <p:nvSpPr>
          <p:cNvPr id="6" name="Правоъгълник 5"/>
          <p:cNvSpPr/>
          <p:nvPr/>
        </p:nvSpPr>
        <p:spPr>
          <a:xfrm>
            <a:off x="885963" y="794600"/>
            <a:ext cx="3631474" cy="707886"/>
          </a:xfrm>
          <a:prstGeom prst="rect">
            <a:avLst/>
          </a:prstGeom>
        </p:spPr>
        <p:txBody>
          <a:bodyPr wrap="square">
            <a:spAutoFit/>
          </a:bodyPr>
          <a:lstStyle/>
          <a:p>
            <a:r>
              <a:rPr lang="en-US" sz="2000" b="1" dirty="0" smtClean="0">
                <a:latin typeface="Times New Roman" pitchFamily="18" charset="0"/>
                <a:cs typeface="Times New Roman" pitchFamily="18" charset="0"/>
                <a:hlinkClick r:id="rId3"/>
              </a:rPr>
              <a:t>http://moodle.scientix.eu/course/category.php?id=18</a:t>
            </a:r>
            <a:endParaRPr lang="en-US" sz="2000" b="1" dirty="0">
              <a:latin typeface="Times New Roman" pitchFamily="18" charset="0"/>
              <a:cs typeface="Times New Roman" pitchFamily="18" charset="0"/>
            </a:endParaRPr>
          </a:p>
        </p:txBody>
      </p:sp>
      <p:pic>
        <p:nvPicPr>
          <p:cNvPr id="8" name="Picture 2"/>
          <p:cNvPicPr>
            <a:picLocks noChangeAspect="1" noChangeArrowheads="1"/>
          </p:cNvPicPr>
          <p:nvPr/>
        </p:nvPicPr>
        <p:blipFill>
          <a:blip r:embed="rId4" cstate="print"/>
          <a:srcRect/>
          <a:stretch>
            <a:fillRect/>
          </a:stretch>
        </p:blipFill>
        <p:spPr bwMode="auto">
          <a:xfrm>
            <a:off x="1023043" y="1593034"/>
            <a:ext cx="2967612" cy="1860988"/>
          </a:xfrm>
          <a:prstGeom prst="rect">
            <a:avLst/>
          </a:prstGeom>
          <a:noFill/>
          <a:ln w="9525">
            <a:noFill/>
            <a:miter lim="800000"/>
            <a:headEnd/>
            <a:tailEnd/>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5336" y="1566545"/>
            <a:ext cx="2718614" cy="1571767"/>
          </a:xfrm>
          <a:prstGeom prst="rect">
            <a:avLst/>
          </a:prstGeom>
        </p:spPr>
      </p:pic>
      <p:sp>
        <p:nvSpPr>
          <p:cNvPr id="4" name="Rectangle 3"/>
          <p:cNvSpPr/>
          <p:nvPr/>
        </p:nvSpPr>
        <p:spPr>
          <a:xfrm>
            <a:off x="4716016" y="798174"/>
            <a:ext cx="3945590" cy="707886"/>
          </a:xfrm>
          <a:prstGeom prst="rect">
            <a:avLst/>
          </a:prstGeom>
        </p:spPr>
        <p:txBody>
          <a:bodyPr wrap="square">
            <a:spAutoFit/>
          </a:bodyPr>
          <a:lstStyle/>
          <a:p>
            <a:r>
              <a:rPr lang="en-US" sz="2000" b="1" dirty="0">
                <a:solidFill>
                  <a:schemeClr val="accent3"/>
                </a:solidFill>
                <a:latin typeface="Times New Roman" panose="02020603050405020304" pitchFamily="18" charset="0"/>
                <a:cs typeface="Times New Roman" panose="02020603050405020304" pitchFamily="18" charset="0"/>
              </a:rPr>
              <a:t>http://moodle.scientix.eu/course/view.php?id=722</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26" y="3931953"/>
            <a:ext cx="2653624" cy="1442830"/>
          </a:xfrm>
          <a:prstGeom prst="rect">
            <a:avLst/>
          </a:prstGeom>
        </p:spPr>
      </p:pic>
      <p:sp>
        <p:nvSpPr>
          <p:cNvPr id="10" name="Rectangle 9"/>
          <p:cNvSpPr/>
          <p:nvPr/>
        </p:nvSpPr>
        <p:spPr>
          <a:xfrm>
            <a:off x="4682936" y="3224067"/>
            <a:ext cx="4011750" cy="707886"/>
          </a:xfrm>
          <a:prstGeom prst="rect">
            <a:avLst/>
          </a:prstGeom>
        </p:spPr>
        <p:txBody>
          <a:bodyPr wrap="square">
            <a:spAutoFit/>
          </a:bodyPr>
          <a:lstStyle/>
          <a:p>
            <a:r>
              <a:rPr lang="en-US" sz="2000" b="1" dirty="0">
                <a:solidFill>
                  <a:schemeClr val="accent3"/>
                </a:solidFill>
                <a:latin typeface="Times New Roman" panose="02020603050405020304" pitchFamily="18" charset="0"/>
                <a:cs typeface="Times New Roman" panose="02020603050405020304" pitchFamily="18" charset="0"/>
              </a:rPr>
              <a:t>http://moodle.scientix.eu/course/view.php?id=711</a:t>
            </a:r>
          </a:p>
        </p:txBody>
      </p:sp>
      <p:pic>
        <p:nvPicPr>
          <p:cNvPr id="12" name="Shape 101" descr="Resultado de imagem para moodle"/>
          <p:cNvPicPr preferRelativeResize="0"/>
          <p:nvPr/>
        </p:nvPicPr>
        <p:blipFill rotWithShape="1">
          <a:blip r:embed="rId7">
            <a:alphaModFix/>
          </a:blip>
          <a:srcRect/>
          <a:stretch/>
        </p:blipFill>
        <p:spPr>
          <a:xfrm>
            <a:off x="3786388" y="2371724"/>
            <a:ext cx="1275009" cy="930494"/>
          </a:xfrm>
          <a:prstGeom prst="rect">
            <a:avLst/>
          </a:prstGeom>
          <a:gradFill>
            <a:gsLst>
              <a:gs pos="0">
                <a:srgbClr val="8AA5FF"/>
              </a:gs>
              <a:gs pos="35000">
                <a:srgbClr val="ADBDFF"/>
              </a:gs>
              <a:gs pos="100000">
                <a:srgbClr val="DEE5FF"/>
              </a:gs>
            </a:gsLst>
            <a:lin ang="16200000" scaled="0"/>
          </a:gradFill>
          <a:ln w="9525" cap="flat" cmpd="sng">
            <a:solidFill>
              <a:srgbClr val="0057D3"/>
            </a:solidFill>
            <a:prstDash val="solid"/>
            <a:round/>
            <a:headEnd type="none" w="med" len="med"/>
            <a:tailEnd type="none" w="med" len="med"/>
          </a:ln>
          <a:effectLst>
            <a:outerShdw blurRad="39999" dist="20000" dir="5400000" rotWithShape="0">
              <a:srgbClr val="000000">
                <a:alpha val="37647"/>
              </a:srgbClr>
            </a:outerShdw>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358438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0"/>
            <a:ext cx="7920880" cy="1916832"/>
          </a:xfrm>
        </p:spPr>
        <p:txBody>
          <a:bodyPr>
            <a:normAutofit fontScale="90000"/>
          </a:bodyPr>
          <a:lstStyle/>
          <a:p>
            <a:pPr algn="ctr"/>
            <a:r>
              <a:rPr lang="bg-BG" dirty="0" smtClean="0"/>
              <a:t/>
            </a:r>
            <a:br>
              <a:rPr lang="bg-BG" dirty="0" smtClean="0"/>
            </a:br>
            <a:r>
              <a:rPr lang="bg-BG" dirty="0" smtClean="0"/>
              <a:t/>
            </a:r>
            <a:br>
              <a:rPr lang="bg-BG" dirty="0" smtClean="0"/>
            </a:br>
            <a:r>
              <a:rPr lang="en-US" dirty="0" err="1" smtClean="0">
                <a:solidFill>
                  <a:schemeClr val="tx2">
                    <a:lumMod val="60000"/>
                    <a:lumOff val="40000"/>
                  </a:schemeClr>
                </a:solidFill>
              </a:rPr>
              <a:t>Scientix</a:t>
            </a:r>
            <a:r>
              <a:rPr lang="en-US" dirty="0" smtClean="0">
                <a:solidFill>
                  <a:schemeClr val="tx2">
                    <a:lumMod val="60000"/>
                    <a:lumOff val="40000"/>
                  </a:schemeClr>
                </a:solidFill>
              </a:rPr>
              <a:t> 1 </a:t>
            </a:r>
            <a:r>
              <a:rPr lang="bg-BG" dirty="0">
                <a:solidFill>
                  <a:schemeClr val="tx2">
                    <a:lumMod val="60000"/>
                    <a:lumOff val="40000"/>
                  </a:schemeClr>
                </a:solidFill>
              </a:rPr>
              <a:t>к</a:t>
            </a:r>
            <a:r>
              <a:rPr lang="bg-BG" dirty="0" smtClean="0">
                <a:solidFill>
                  <a:schemeClr val="tx2">
                    <a:lumMod val="60000"/>
                    <a:lumOff val="40000"/>
                  </a:schemeClr>
                </a:solidFill>
              </a:rPr>
              <a:t>онференция 6-8 май 2011, Брюксел</a:t>
            </a:r>
            <a:r>
              <a:rPr lang="bg-BG" dirty="0">
                <a:solidFill>
                  <a:schemeClr val="tx2">
                    <a:lumMod val="60000"/>
                    <a:lumOff val="40000"/>
                  </a:schemeClr>
                </a:solidFill>
              </a:rPr>
              <a:t/>
            </a:r>
            <a:br>
              <a:rPr lang="bg-BG" dirty="0">
                <a:solidFill>
                  <a:schemeClr val="tx2">
                    <a:lumMod val="60000"/>
                    <a:lumOff val="40000"/>
                  </a:schemeClr>
                </a:solidFill>
              </a:rPr>
            </a:br>
            <a:endParaRPr lang="en-US" dirty="0">
              <a:solidFill>
                <a:schemeClr val="tx2">
                  <a:lumMod val="60000"/>
                  <a:lumOff val="40000"/>
                </a:schemeClr>
              </a:solidFill>
            </a:endParaRPr>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618186" y="1781985"/>
            <a:ext cx="4760561" cy="352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19" y="2905976"/>
            <a:ext cx="2342088" cy="127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19" y="1781985"/>
            <a:ext cx="1517840" cy="109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cstate="print"/>
          <a:srcRect/>
          <a:stretch>
            <a:fillRect/>
          </a:stretch>
        </p:blipFill>
        <p:spPr bwMode="auto">
          <a:xfrm>
            <a:off x="5578419" y="4184455"/>
            <a:ext cx="1669770" cy="1113589"/>
          </a:xfrm>
          <a:prstGeom prst="rect">
            <a:avLst/>
          </a:prstGeom>
          <a:noFill/>
          <a:ln w="9525">
            <a:noFill/>
            <a:miter lim="800000"/>
            <a:headEnd/>
            <a:tailEnd/>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424" y="1"/>
            <a:ext cx="790575" cy="720505"/>
          </a:xfrm>
          <a:prstGeom prst="rect">
            <a:avLst/>
          </a:prstGeom>
        </p:spPr>
      </p:pic>
    </p:spTree>
    <p:extLst>
      <p:ext uri="{BB962C8B-B14F-4D97-AF65-F5344CB8AC3E}">
        <p14:creationId xmlns:p14="http://schemas.microsoft.com/office/powerpoint/2010/main" val="2483397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04A80D44CF8E4CA6523EF81EDB643B" ma:contentTypeVersion="45" ma:contentTypeDescription="Create a new document." ma:contentTypeScope="" ma:versionID="32585736bd81ab7687b04990653f11b8">
  <xsd:schema xmlns:xsd="http://www.w3.org/2001/XMLSchema" xmlns:xs="http://www.w3.org/2001/XMLSchema" xmlns:p="http://schemas.microsoft.com/office/2006/metadata/properties" xmlns:ns1="http://schemas.microsoft.com/sharepoint/v3" xmlns:ns2="f71a82e9-6e7c-42e0-9e82-8aeef2368e32" targetNamespace="http://schemas.microsoft.com/office/2006/metadata/properties" ma:root="true" ma:fieldsID="ce0207e53f1f299c44c6f13a1dd38318" ns1:_="" ns2:_="">
    <xsd:import namespace="http://schemas.microsoft.com/sharepoint/v3"/>
    <xsd:import namespace="f71a82e9-6e7c-42e0-9e82-8aeef2368e32"/>
    <xsd:element name="properties">
      <xsd:complexType>
        <xsd:sequence>
          <xsd:element name="documentManagement">
            <xsd:complexType>
              <xsd:all>
                <xsd:element ref="ns2:Update_x0020_Schedule" minOccurs="0"/>
                <xsd:element ref="ns2:Document_x0020_Owner" minOccurs="0"/>
                <xsd:element ref="ns2:Expiration_x0020_Date0" minOccurs="0"/>
                <xsd:element ref="ns2:Link"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 ma:hidden="true" ma:internalName="PublishingStartDate">
      <xsd:simpleType>
        <xsd:restriction base="dms:Unknown"/>
      </xsd:simpleType>
    </xsd:element>
    <xsd:element name="PublishingExpirationDate" ma:index="13"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1a82e9-6e7c-42e0-9e82-8aeef2368e32" elementFormDefault="qualified">
    <xsd:import namespace="http://schemas.microsoft.com/office/2006/documentManagement/types"/>
    <xsd:import namespace="http://schemas.microsoft.com/office/infopath/2007/PartnerControls"/>
    <xsd:element name="Update_x0020_Schedule" ma:index="8" nillable="true" ma:displayName="Update Schedule" ma:default="Select:" ma:format="Dropdown" ma:internalName="Update_x0020_Schedule">
      <xsd:simpleType>
        <xsd:restriction base="dms:Choice">
          <xsd:enumeration value="Select:"/>
          <xsd:enumeration value="Quarterly"/>
          <xsd:enumeration value="Semi-annual"/>
          <xsd:enumeration value="Annual"/>
        </xsd:restriction>
      </xsd:simpleType>
    </xsd:element>
    <xsd:element name="Document_x0020_Owner" ma:index="9" nillable="true" ma:displayName="Document Owner" ma:list="UserInfo" ma:SharePointGroup="0" ma:internalName="Document_x0020_Owner" ma:showField="EMail">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ation_x0020_Date0" ma:index="10" nillable="true" ma:displayName="Expiration Date" ma:format="DateOnly" ma:internalName="Expiration_x0020_Date0">
      <xsd:simpleType>
        <xsd:restriction base="dms:DateTime"/>
      </xsd:simpleType>
    </xsd:element>
    <xsd:element name="Link" ma:index="11"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olicyDirtyBag xmlns="microsoft.office.server.policy.changes">
  <Microsoft.Office.RecordsManagement.PolicyFeatures.Expiration op="Delete"/>
</PolicyDirtyBag>
</file>

<file path=customXml/item5.xml><?xml version="1.0" encoding="utf-8"?>
<p:properties xmlns:p="http://schemas.microsoft.com/office/2006/metadata/properties" xmlns:xsi="http://www.w3.org/2001/XMLSchema-instance" xmlns:pc="http://schemas.microsoft.com/office/infopath/2007/PartnerControls">
  <documentManagement>
    <Update_x0020_Schedule xmlns="f71a82e9-6e7c-42e0-9e82-8aeef2368e32">Annual</Update_x0020_Schedule>
    <Expiration_x0020_Date0 xmlns="f71a82e9-6e7c-42e0-9e82-8aeef2368e32">2014-01-07T08:00:00+00:00</Expiration_x0020_Date0>
    <Document_x0020_Owner xmlns="f71a82e9-6e7c-42e0-9e82-8aeef2368e32">
      <UserInfo>
        <DisplayName>Parikh, Jyoti N</DisplayName>
        <AccountId>21</AccountId>
        <AccountType/>
      </UserInfo>
    </Document_x0020_Owner>
    <Link xmlns="f71a82e9-6e7c-42e0-9e82-8aeef2368e32">
      <Url xsi:nil="true"/>
      <Description xsi:nil="true"/>
    </Link>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D287433-EA0C-4F36-9535-9D4F35EC5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71a82e9-6e7c-42e0-9e82-8aeef2368e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1EBD37-B39F-4123-BE21-D58D3621F1E9}">
  <ds:schemaRefs>
    <ds:schemaRef ds:uri="http://schemas.microsoft.com/sharepoint/events"/>
  </ds:schemaRefs>
</ds:datastoreItem>
</file>

<file path=customXml/itemProps3.xml><?xml version="1.0" encoding="utf-8"?>
<ds:datastoreItem xmlns:ds="http://schemas.openxmlformats.org/officeDocument/2006/customXml" ds:itemID="{5F022738-F492-4B85-B63E-2E16042E086C}">
  <ds:schemaRefs>
    <ds:schemaRef ds:uri="http://schemas.microsoft.com/sharepoint/v3/contenttype/forms"/>
  </ds:schemaRefs>
</ds:datastoreItem>
</file>

<file path=customXml/itemProps4.xml><?xml version="1.0" encoding="utf-8"?>
<ds:datastoreItem xmlns:ds="http://schemas.openxmlformats.org/officeDocument/2006/customXml" ds:itemID="{531080F7-1CAE-4267-B58C-51C414AD59EA}">
  <ds:schemaRefs>
    <ds:schemaRef ds:uri="microsoft.office.server.policy.changes"/>
  </ds:schemaRefs>
</ds:datastoreItem>
</file>

<file path=customXml/itemProps5.xml><?xml version="1.0" encoding="utf-8"?>
<ds:datastoreItem xmlns:ds="http://schemas.openxmlformats.org/officeDocument/2006/customXml" ds:itemID="{4A2721DF-2BB7-4C2B-8CBA-FA83B9C9AC70}">
  <ds:schemaRefs>
    <ds:schemaRef ds:uri="http://schemas.microsoft.com/office/infopath/2007/PartnerControls"/>
    <ds:schemaRef ds:uri="http://purl.org/dc/elements/1.1/"/>
    <ds:schemaRef ds:uri="http://schemas.microsoft.com/office/2006/metadata/properties"/>
    <ds:schemaRef ds:uri="f71a82e9-6e7c-42e0-9e82-8aeef2368e32"/>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12-545_Education-PPT-template_r00.potx</Template>
  <TotalTime>5564</TotalTime>
  <Words>653</Words>
  <Application>Microsoft Office PowerPoint</Application>
  <PresentationFormat>On-screen Show (4:3)</PresentationFormat>
  <Paragraphs>104</Paragraphs>
  <Slides>37</Slides>
  <Notes>8</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SimSun</vt:lpstr>
      <vt:lpstr>Arial</vt:lpstr>
      <vt:lpstr>Arial Bold</vt:lpstr>
      <vt:lpstr>Calibri</vt:lpstr>
      <vt:lpstr>MS Mincho</vt:lpstr>
      <vt:lpstr>StarSymbol</vt:lpstr>
      <vt:lpstr>Times New Roman</vt:lpstr>
      <vt:lpstr>Wingdings</vt:lpstr>
      <vt:lpstr>ヒラギノ角ゴ ProN W3</vt:lpstr>
      <vt:lpstr>Default</vt:lpstr>
      <vt:lpstr>Title1</vt:lpstr>
      <vt:lpstr>PowerPoint Presentation</vt:lpstr>
      <vt:lpstr>PowerPoint Presentation</vt:lpstr>
      <vt:lpstr>PowerPoint Presentation</vt:lpstr>
      <vt:lpstr>PowerPoint Presentation</vt:lpstr>
      <vt:lpstr>PowerPoint Presentation</vt:lpstr>
      <vt:lpstr>SCIENTIX PROJECT www.scientix.eu НАЦИОНАЛНА КОНТАКТНА ТОЧКА – ИМИ НА БАН</vt:lpstr>
      <vt:lpstr>PowerPoint Presentation</vt:lpstr>
      <vt:lpstr>PowerPoint Presentation</vt:lpstr>
      <vt:lpstr>  Scientix 1 конференция 6-8 май 2011, Брюксел </vt:lpstr>
      <vt:lpstr>Scientix 2 Европейска конференция 24- 26 Октомври 2014, Брюксел</vt:lpstr>
      <vt:lpstr> 3rd Scientix Conference: 4-6 Май 2018 </vt:lpstr>
      <vt:lpstr>  ER4STEM project/Educational Robotics for STEM/ http://www.er4stem.com/    </vt:lpstr>
      <vt:lpstr>Drones at School</vt:lpstr>
      <vt:lpstr>Drones at School</vt:lpstr>
      <vt:lpstr>First Steps in Scratch </vt:lpstr>
      <vt:lpstr>International Trophy ROBOTOR 2017 and International Robotics Symposium ROBOTOR 2017 от 29.08.2017г. до 1.09.2017г.</vt:lpstr>
      <vt:lpstr>PowerPoint Presentation</vt:lpstr>
      <vt:lpstr>School &amp; Bulgarian Academy of Science</vt:lpstr>
      <vt:lpstr>“The big foot robot”</vt:lpstr>
      <vt:lpstr>“The big foot robot”</vt:lpstr>
      <vt:lpstr>“The big foot robot” – Colorful game</vt:lpstr>
      <vt:lpstr>“The big foot” – Mobile robots couple</vt:lpstr>
      <vt:lpstr>“The big foot” – Mobile robots couple</vt:lpstr>
      <vt:lpstr>“The big foot” – Mobile robots couple</vt:lpstr>
      <vt:lpstr>“Humanoid arm”</vt:lpstr>
      <vt:lpstr>“Humanoid arm”</vt:lpstr>
      <vt:lpstr>“BCI robotics”</vt:lpstr>
      <vt:lpstr>ROBOTOR 2018 29.08 – 01.09.2018г. Гр. Брашов, Румъния</vt:lpstr>
      <vt:lpstr>PowerPoint Presentation</vt:lpstr>
      <vt:lpstr>PowerPoint Presentation</vt:lpstr>
      <vt:lpstr>PowerPoint Presentation</vt:lpstr>
      <vt:lpstr>PowerPoint Presentation</vt:lpstr>
      <vt:lpstr>Месец на професионалното образование</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Intel® Education powerpoint template</dc:title>
  <dc:creator>Peter</dc:creator>
  <cp:lastModifiedBy>Teacher</cp:lastModifiedBy>
  <cp:revision>507</cp:revision>
  <cp:lastPrinted>2012-12-19T19:03:25Z</cp:lastPrinted>
  <dcterms:created xsi:type="dcterms:W3CDTF">2011-09-21T21:32:16Z</dcterms:created>
  <dcterms:modified xsi:type="dcterms:W3CDTF">2018-12-03T09:39:56Z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0x0101007404A80D44CF8E4CA6523EF81EDB643B</vt:lpwstr>
  </property>
  <property fmtid="{D5CDD505-2E9C-101B-9397-08002B2CF9AE}" pid="3" name="ItemRetentionFormula">
    <vt:lpwstr/>
  </property>
  <property fmtid="{D5CDD505-2E9C-101B-9397-08002B2CF9AE}" pid="4" name="_dlc_policyId">
    <vt:lpwstr/>
  </property>
  <property fmtid="{D5CDD505-2E9C-101B-9397-08002B2CF9AE}" pid="5" name="_dlc_DocIdItemGuid">
    <vt:lpwstr>ae7fac2a-9446-419c-a5c3-e772b28455d3</vt:lpwstr>
  </property>
  <property fmtid="{D5CDD505-2E9C-101B-9397-08002B2CF9AE}" pid="6" name="_dlc_DocId">
    <vt:lpwstr>4E32A3N3VKVZ-5-569</vt:lpwstr>
  </property>
  <property fmtid="{D5CDD505-2E9C-101B-9397-08002B2CF9AE}" pid="7" name="_dlc_DocIdUrl">
    <vt:lpwstr>https://sharepoint.amr.ith.intel.com/sites/MrktToolkit/_layouts/DocIdRedir.aspx?ID=4E32A3N3VKVZ-5-569, 4E32A3N3VKVZ-5-569</vt:lpwstr>
  </property>
</Properties>
</file>