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6"/>
    <p:sldMasterId id="2147483728" r:id="rId7"/>
  </p:sldMasterIdLst>
  <p:notesMasterIdLst>
    <p:notesMasterId r:id="rId78"/>
  </p:notesMasterIdLst>
  <p:sldIdLst>
    <p:sldId id="576" r:id="rId8"/>
    <p:sldId id="501" r:id="rId9"/>
    <p:sldId id="586" r:id="rId10"/>
    <p:sldId id="589" r:id="rId11"/>
    <p:sldId id="590" r:id="rId12"/>
    <p:sldId id="591" r:id="rId13"/>
    <p:sldId id="592" r:id="rId14"/>
    <p:sldId id="593" r:id="rId15"/>
    <p:sldId id="594" r:id="rId16"/>
    <p:sldId id="595" r:id="rId17"/>
    <p:sldId id="596" r:id="rId18"/>
    <p:sldId id="597" r:id="rId19"/>
    <p:sldId id="645" r:id="rId20"/>
    <p:sldId id="644" r:id="rId21"/>
    <p:sldId id="598" r:id="rId22"/>
    <p:sldId id="614" r:id="rId23"/>
    <p:sldId id="627" r:id="rId24"/>
    <p:sldId id="655" r:id="rId25"/>
    <p:sldId id="654" r:id="rId26"/>
    <p:sldId id="656" r:id="rId27"/>
    <p:sldId id="659" r:id="rId28"/>
    <p:sldId id="660" r:id="rId29"/>
    <p:sldId id="661" r:id="rId30"/>
    <p:sldId id="662" r:id="rId31"/>
    <p:sldId id="663" r:id="rId32"/>
    <p:sldId id="664" r:id="rId33"/>
    <p:sldId id="665" r:id="rId34"/>
    <p:sldId id="666" r:id="rId35"/>
    <p:sldId id="600" r:id="rId36"/>
    <p:sldId id="657" r:id="rId37"/>
    <p:sldId id="601" r:id="rId38"/>
    <p:sldId id="630" r:id="rId39"/>
    <p:sldId id="618" r:id="rId40"/>
    <p:sldId id="652" r:id="rId41"/>
    <p:sldId id="653" r:id="rId42"/>
    <p:sldId id="619" r:id="rId43"/>
    <p:sldId id="629" r:id="rId44"/>
    <p:sldId id="631" r:id="rId45"/>
    <p:sldId id="633" r:id="rId46"/>
    <p:sldId id="634" r:id="rId47"/>
    <p:sldId id="613" r:id="rId48"/>
    <p:sldId id="602" r:id="rId49"/>
    <p:sldId id="603" r:id="rId50"/>
    <p:sldId id="635" r:id="rId51"/>
    <p:sldId id="636" r:id="rId52"/>
    <p:sldId id="640" r:id="rId53"/>
    <p:sldId id="647" r:id="rId54"/>
    <p:sldId id="628" r:id="rId55"/>
    <p:sldId id="667" r:id="rId56"/>
    <p:sldId id="668" r:id="rId57"/>
    <p:sldId id="669" r:id="rId58"/>
    <p:sldId id="672" r:id="rId59"/>
    <p:sldId id="673" r:id="rId60"/>
    <p:sldId id="674" r:id="rId61"/>
    <p:sldId id="675" r:id="rId62"/>
    <p:sldId id="676" r:id="rId63"/>
    <p:sldId id="670" r:id="rId64"/>
    <p:sldId id="679" r:id="rId65"/>
    <p:sldId id="680" r:id="rId66"/>
    <p:sldId id="681" r:id="rId67"/>
    <p:sldId id="682" r:id="rId68"/>
    <p:sldId id="684" r:id="rId69"/>
    <p:sldId id="686" r:id="rId70"/>
    <p:sldId id="687" r:id="rId71"/>
    <p:sldId id="677" r:id="rId72"/>
    <p:sldId id="678" r:id="rId73"/>
    <p:sldId id="688" r:id="rId74"/>
    <p:sldId id="689" r:id="rId75"/>
    <p:sldId id="610" r:id="rId76"/>
    <p:sldId id="611" r:id="rId7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816">
          <p15:clr>
            <a:srgbClr val="A4A3A4"/>
          </p15:clr>
        </p15:guide>
        <p15:guide id="4" orient="horz" pos="3744">
          <p15:clr>
            <a:srgbClr val="A4A3A4"/>
          </p15:clr>
        </p15:guide>
        <p15:guide id="5" orient="horz" pos="258">
          <p15:clr>
            <a:srgbClr val="A4A3A4"/>
          </p15:clr>
        </p15:guide>
        <p15:guide id="6" pos="2880">
          <p15:clr>
            <a:srgbClr val="A4A3A4"/>
          </p15:clr>
        </p15:guide>
        <p15:guide id="7" pos="288">
          <p15:clr>
            <a:srgbClr val="A4A3A4"/>
          </p15:clr>
        </p15:guide>
        <p15:guide id="8" pos="547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Bluc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2E0"/>
    <a:srgbClr val="FFFF99"/>
    <a:srgbClr val="C2D6EF"/>
    <a:srgbClr val="B90202"/>
    <a:srgbClr val="4DA0D4"/>
    <a:srgbClr val="D00000"/>
    <a:srgbClr val="0071C5"/>
    <a:srgbClr val="38DCD6"/>
    <a:srgbClr val="2BBBE0"/>
    <a:srgbClr val="00E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0" autoAdjust="0"/>
    <p:restoredTop sz="91203" autoAdjust="0"/>
  </p:normalViewPr>
  <p:slideViewPr>
    <p:cSldViewPr snapToGrid="0" showGuides="1">
      <p:cViewPr varScale="1">
        <p:scale>
          <a:sx n="71" d="100"/>
          <a:sy n="71" d="100"/>
        </p:scale>
        <p:origin x="-1104" y="-96"/>
      </p:cViewPr>
      <p:guideLst>
        <p:guide orient="horz" pos="2160"/>
        <p:guide orient="horz" pos="864"/>
        <p:guide orient="horz" pos="816"/>
        <p:guide orient="horz" pos="3744"/>
        <p:guide orient="horz" pos="258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514" y="-72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Motivated a colleague?</c:v>
                </c:pt>
                <c:pt idx="1">
                  <c:v>Successful?</c:v>
                </c:pt>
              </c:strCache>
            </c:strRef>
          </c:cat>
          <c:val>
            <c:numRef>
              <c:f>Tabelle1!$B$2:$B$3</c:f>
              <c:numCache>
                <c:formatCode>0%</c:formatCode>
                <c:ptCount val="2"/>
                <c:pt idx="0">
                  <c:v>0.97</c:v>
                </c:pt>
                <c:pt idx="1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E9-4DD6-BDAB-4F9D7BD8483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Motivated a colleague?</c:v>
                </c:pt>
                <c:pt idx="1">
                  <c:v>Successful?</c:v>
                </c:pt>
              </c:strCache>
            </c:strRef>
          </c:cat>
          <c:val>
            <c:numRef>
              <c:f>Tabelle1!$C$2:$C$3</c:f>
              <c:numCache>
                <c:formatCode>0%</c:formatCode>
                <c:ptCount val="2"/>
                <c:pt idx="0">
                  <c:v>0.03</c:v>
                </c:pt>
                <c:pt idx="1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E9-4DD6-BDAB-4F9D7BD848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245120"/>
        <c:axId val="195825664"/>
      </c:barChart>
      <c:catAx>
        <c:axId val="19024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825664"/>
        <c:crosses val="autoZero"/>
        <c:auto val="1"/>
        <c:lblAlgn val="ctr"/>
        <c:lblOffset val="100"/>
        <c:noMultiLvlLbl val="0"/>
      </c:catAx>
      <c:valAx>
        <c:axId val="19582566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4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A1F6D-5BB9-409A-B766-C2E44AC8D0B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2F44E-80F8-4ED0-9A14-2FE903C44CD7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Ресурсно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хранилище</a:t>
          </a:r>
          <a:r>
            <a:rPr lang="en-GB" sz="3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dirty="0"/>
        </a:p>
      </dgm:t>
    </dgm:pt>
    <dgm:pt modelId="{EF25AC50-C7E7-40D0-A39A-C0283764D3A3}" type="parTrans" cxnId="{8EE864FE-BFB3-46C8-B04C-5139C2F5D4C7}">
      <dgm:prSet/>
      <dgm:spPr/>
      <dgm:t>
        <a:bodyPr/>
        <a:lstStyle/>
        <a:p>
          <a:endParaRPr lang="en-US"/>
        </a:p>
      </dgm:t>
    </dgm:pt>
    <dgm:pt modelId="{9BBB8112-8172-43D1-AAD7-FB1EBA07B52E}" type="sibTrans" cxnId="{8EE864FE-BFB3-46C8-B04C-5139C2F5D4C7}">
      <dgm:prSet/>
      <dgm:spPr/>
      <dgm:t>
        <a:bodyPr/>
        <a:lstStyle/>
        <a:p>
          <a:endParaRPr lang="en-US"/>
        </a:p>
      </dgm:t>
    </dgm:pt>
    <dgm:pt modelId="{45047A96-1426-4315-9232-904B2F3561C4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Превод</a:t>
          </a:r>
          <a:r>
            <a:rPr lang="en-GB" sz="3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иск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ане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b="1" dirty="0"/>
        </a:p>
      </dgm:t>
    </dgm:pt>
    <dgm:pt modelId="{61FBD54F-75BD-4566-8CBC-BF138F6BCF90}" type="parTrans" cxnId="{35DE1FC3-BB0D-464F-9864-CE37505AB721}">
      <dgm:prSet/>
      <dgm:spPr/>
      <dgm:t>
        <a:bodyPr/>
        <a:lstStyle/>
        <a:p>
          <a:endParaRPr lang="en-US"/>
        </a:p>
      </dgm:t>
    </dgm:pt>
    <dgm:pt modelId="{D0C56057-17D9-4A63-B30E-7AF87CCDE5C1}" type="sibTrans" cxnId="{35DE1FC3-BB0D-464F-9864-CE37505AB721}">
      <dgm:prSet/>
      <dgm:spPr/>
      <dgm:t>
        <a:bodyPr/>
        <a:lstStyle/>
        <a:p>
          <a:endParaRPr lang="en-US"/>
        </a:p>
      </dgm:t>
    </dgm:pt>
    <dgm:pt modelId="{54215A52-6257-4B57-BBBC-B874F6C894F4}">
      <dgm:prSet phldrT="[Текст]" custT="1"/>
      <dgm:spPr/>
      <dgm:t>
        <a:bodyPr/>
        <a:lstStyle/>
        <a:p>
          <a:r>
            <a:rPr lang="bg-BG" sz="3200" b="1" dirty="0" err="1" smtClean="0">
              <a:latin typeface="Times New Roman" pitchFamily="18" charset="0"/>
              <a:cs typeface="Times New Roman" pitchFamily="18" charset="0"/>
            </a:rPr>
            <a:t>Онлине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 о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бщуване</a:t>
          </a:r>
          <a:endParaRPr lang="en-US" sz="3200" dirty="0"/>
        </a:p>
      </dgm:t>
    </dgm:pt>
    <dgm:pt modelId="{11568B43-979A-4C5B-9D66-984907AD88EB}" type="parTrans" cxnId="{5AF29779-108E-4901-B0D5-81E41607EFCC}">
      <dgm:prSet/>
      <dgm:spPr/>
      <dgm:t>
        <a:bodyPr/>
        <a:lstStyle/>
        <a:p>
          <a:endParaRPr lang="en-US"/>
        </a:p>
      </dgm:t>
    </dgm:pt>
    <dgm:pt modelId="{4AB96710-CECB-4C02-9069-84F50A5F7BF9}" type="sibTrans" cxnId="{5AF29779-108E-4901-B0D5-81E41607EFCC}">
      <dgm:prSet/>
      <dgm:spPr/>
      <dgm:t>
        <a:bodyPr/>
        <a:lstStyle/>
        <a:p>
          <a:endParaRPr lang="en-US"/>
        </a:p>
      </dgm:t>
    </dgm:pt>
    <dgm:pt modelId="{76699D31-78A8-43B5-959D-4749FD8F9287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Новини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събития</a:t>
          </a:r>
          <a:endParaRPr lang="en-US" sz="3200" dirty="0"/>
        </a:p>
      </dgm:t>
    </dgm:pt>
    <dgm:pt modelId="{B30819BD-0EC2-4401-95E6-CB85D452C3B4}" type="parTrans" cxnId="{B5EAB0EB-0F32-487A-8350-BCF50B94F542}">
      <dgm:prSet/>
      <dgm:spPr/>
      <dgm:t>
        <a:bodyPr/>
        <a:lstStyle/>
        <a:p>
          <a:endParaRPr lang="en-US"/>
        </a:p>
      </dgm:t>
    </dgm:pt>
    <dgm:pt modelId="{EE000787-79D7-4FC6-B3F7-A9E176074FA8}" type="sibTrans" cxnId="{B5EAB0EB-0F32-487A-8350-BCF50B94F542}">
      <dgm:prSet/>
      <dgm:spPr/>
      <dgm:t>
        <a:bodyPr/>
        <a:lstStyle/>
        <a:p>
          <a:endParaRPr lang="en-US"/>
        </a:p>
      </dgm:t>
    </dgm:pt>
    <dgm:pt modelId="{4C7C57F3-634F-4922-9258-A17E44F91BD3}" type="pres">
      <dgm:prSet presAssocID="{38DA1F6D-5BB9-409A-B766-C2E44AC8D0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449246-98B7-4258-9766-34E71E8CB2B7}" type="pres">
      <dgm:prSet presAssocID="{5D22F44E-80F8-4ED0-9A14-2FE903C44CD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DAAC6-9633-4BBD-86E8-A50578C9F4CC}" type="pres">
      <dgm:prSet presAssocID="{9BBB8112-8172-43D1-AAD7-FB1EBA07B52E}" presName="sibTrans" presStyleCnt="0"/>
      <dgm:spPr/>
    </dgm:pt>
    <dgm:pt modelId="{77A327C3-8282-4650-9950-43EED12A3A81}" type="pres">
      <dgm:prSet presAssocID="{45047A96-1426-4315-9232-904B2F356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87D4D-401E-45AD-8F93-5C4BAC5A539D}" type="pres">
      <dgm:prSet presAssocID="{D0C56057-17D9-4A63-B30E-7AF87CCDE5C1}" presName="sibTrans" presStyleCnt="0"/>
      <dgm:spPr/>
    </dgm:pt>
    <dgm:pt modelId="{1D961139-E59A-469F-BEFC-016FF4480531}" type="pres">
      <dgm:prSet presAssocID="{54215A52-6257-4B57-BBBC-B874F6C894F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78454-5111-4DD8-A6CA-2D2744632A74}" type="pres">
      <dgm:prSet presAssocID="{4AB96710-CECB-4C02-9069-84F50A5F7BF9}" presName="sibTrans" presStyleCnt="0"/>
      <dgm:spPr/>
    </dgm:pt>
    <dgm:pt modelId="{D3537988-CF04-4C65-8DCD-D21BF6DDB32D}" type="pres">
      <dgm:prSet presAssocID="{76699D31-78A8-43B5-959D-4749FD8F92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E90BDB-BDEE-42DD-9511-FD2277CFE9EE}" type="presOf" srcId="{5D22F44E-80F8-4ED0-9A14-2FE903C44CD7}" destId="{E8449246-98B7-4258-9766-34E71E8CB2B7}" srcOrd="0" destOrd="0" presId="urn:microsoft.com/office/officeart/2005/8/layout/default#2"/>
    <dgm:cxn modelId="{DF5E2C8F-EE3E-4B64-8374-029D13A9591E}" type="presOf" srcId="{38DA1F6D-5BB9-409A-B766-C2E44AC8D0BF}" destId="{4C7C57F3-634F-4922-9258-A17E44F91BD3}" srcOrd="0" destOrd="0" presId="urn:microsoft.com/office/officeart/2005/8/layout/default#2"/>
    <dgm:cxn modelId="{35DE1FC3-BB0D-464F-9864-CE37505AB721}" srcId="{38DA1F6D-5BB9-409A-B766-C2E44AC8D0BF}" destId="{45047A96-1426-4315-9232-904B2F3561C4}" srcOrd="1" destOrd="0" parTransId="{61FBD54F-75BD-4566-8CBC-BF138F6BCF90}" sibTransId="{D0C56057-17D9-4A63-B30E-7AF87CCDE5C1}"/>
    <dgm:cxn modelId="{B5EAB0EB-0F32-487A-8350-BCF50B94F542}" srcId="{38DA1F6D-5BB9-409A-B766-C2E44AC8D0BF}" destId="{76699D31-78A8-43B5-959D-4749FD8F9287}" srcOrd="3" destOrd="0" parTransId="{B30819BD-0EC2-4401-95E6-CB85D452C3B4}" sibTransId="{EE000787-79D7-4FC6-B3F7-A9E176074FA8}"/>
    <dgm:cxn modelId="{A32E3CDD-1CBA-409A-98AC-DC3B8CD7DA06}" type="presOf" srcId="{45047A96-1426-4315-9232-904B2F3561C4}" destId="{77A327C3-8282-4650-9950-43EED12A3A81}" srcOrd="0" destOrd="0" presId="urn:microsoft.com/office/officeart/2005/8/layout/default#2"/>
    <dgm:cxn modelId="{18A9BA05-EE81-4F74-8A02-17EE5E564C42}" type="presOf" srcId="{76699D31-78A8-43B5-959D-4749FD8F9287}" destId="{D3537988-CF04-4C65-8DCD-D21BF6DDB32D}" srcOrd="0" destOrd="0" presId="urn:microsoft.com/office/officeart/2005/8/layout/default#2"/>
    <dgm:cxn modelId="{8EE864FE-BFB3-46C8-B04C-5139C2F5D4C7}" srcId="{38DA1F6D-5BB9-409A-B766-C2E44AC8D0BF}" destId="{5D22F44E-80F8-4ED0-9A14-2FE903C44CD7}" srcOrd="0" destOrd="0" parTransId="{EF25AC50-C7E7-40D0-A39A-C0283764D3A3}" sibTransId="{9BBB8112-8172-43D1-AAD7-FB1EBA07B52E}"/>
    <dgm:cxn modelId="{DD736AB6-3251-44AD-A5C0-7861F7337141}" type="presOf" srcId="{54215A52-6257-4B57-BBBC-B874F6C894F4}" destId="{1D961139-E59A-469F-BEFC-016FF4480531}" srcOrd="0" destOrd="0" presId="urn:microsoft.com/office/officeart/2005/8/layout/default#2"/>
    <dgm:cxn modelId="{5AF29779-108E-4901-B0D5-81E41607EFCC}" srcId="{38DA1F6D-5BB9-409A-B766-C2E44AC8D0BF}" destId="{54215A52-6257-4B57-BBBC-B874F6C894F4}" srcOrd="2" destOrd="0" parTransId="{11568B43-979A-4C5B-9D66-984907AD88EB}" sibTransId="{4AB96710-CECB-4C02-9069-84F50A5F7BF9}"/>
    <dgm:cxn modelId="{4E2DF217-EE14-4B76-9C50-8D816CB0BF29}" type="presParOf" srcId="{4C7C57F3-634F-4922-9258-A17E44F91BD3}" destId="{E8449246-98B7-4258-9766-34E71E8CB2B7}" srcOrd="0" destOrd="0" presId="urn:microsoft.com/office/officeart/2005/8/layout/default#2"/>
    <dgm:cxn modelId="{7B49B12B-B531-4E81-A6CD-F103F9C81684}" type="presParOf" srcId="{4C7C57F3-634F-4922-9258-A17E44F91BD3}" destId="{2F9DAAC6-9633-4BBD-86E8-A50578C9F4CC}" srcOrd="1" destOrd="0" presId="urn:microsoft.com/office/officeart/2005/8/layout/default#2"/>
    <dgm:cxn modelId="{BFBCC310-DB0B-4377-BF51-07ACB00208D2}" type="presParOf" srcId="{4C7C57F3-634F-4922-9258-A17E44F91BD3}" destId="{77A327C3-8282-4650-9950-43EED12A3A81}" srcOrd="2" destOrd="0" presId="urn:microsoft.com/office/officeart/2005/8/layout/default#2"/>
    <dgm:cxn modelId="{E2C3770F-97A3-4829-BD8C-36EE99559AF7}" type="presParOf" srcId="{4C7C57F3-634F-4922-9258-A17E44F91BD3}" destId="{95A87D4D-401E-45AD-8F93-5C4BAC5A539D}" srcOrd="3" destOrd="0" presId="urn:microsoft.com/office/officeart/2005/8/layout/default#2"/>
    <dgm:cxn modelId="{A94861BF-2A8A-4515-B351-F7B85B6AE16F}" type="presParOf" srcId="{4C7C57F3-634F-4922-9258-A17E44F91BD3}" destId="{1D961139-E59A-469F-BEFC-016FF4480531}" srcOrd="4" destOrd="0" presId="urn:microsoft.com/office/officeart/2005/8/layout/default#2"/>
    <dgm:cxn modelId="{F8DE96F3-F345-4B0A-B7B5-1585525511B2}" type="presParOf" srcId="{4C7C57F3-634F-4922-9258-A17E44F91BD3}" destId="{12678454-5111-4DD8-A6CA-2D2744632A74}" srcOrd="5" destOrd="0" presId="urn:microsoft.com/office/officeart/2005/8/layout/default#2"/>
    <dgm:cxn modelId="{51CE3417-41A3-4E5D-8DB1-9B8ED477702D}" type="presParOf" srcId="{4C7C57F3-634F-4922-9258-A17E44F91BD3}" destId="{D3537988-CF04-4C65-8DCD-D21BF6DDB32D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49246-98B7-4258-9766-34E71E8CB2B7}">
      <dsp:nvSpPr>
        <dsp:cNvPr id="0" name=""/>
        <dsp:cNvSpPr/>
      </dsp:nvSpPr>
      <dsp:spPr>
        <a:xfrm>
          <a:off x="170056" y="785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Ресурсно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хранилище</a:t>
          </a:r>
          <a:r>
            <a:rPr lang="en-GB" sz="32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kern="1200" dirty="0"/>
        </a:p>
      </dsp:txBody>
      <dsp:txXfrm>
        <a:off x="170056" y="785"/>
        <a:ext cx="3254009" cy="1952405"/>
      </dsp:txXfrm>
    </dsp:sp>
    <dsp:sp modelId="{77A327C3-8282-4650-9950-43EED12A3A81}">
      <dsp:nvSpPr>
        <dsp:cNvPr id="0" name=""/>
        <dsp:cNvSpPr/>
      </dsp:nvSpPr>
      <dsp:spPr>
        <a:xfrm>
          <a:off x="3749466" y="785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Превод</a:t>
          </a:r>
          <a:r>
            <a:rPr lang="en-GB" sz="3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иск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ане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b="1" kern="1200" dirty="0"/>
        </a:p>
      </dsp:txBody>
      <dsp:txXfrm>
        <a:off x="3749466" y="785"/>
        <a:ext cx="3254009" cy="1952405"/>
      </dsp:txXfrm>
    </dsp:sp>
    <dsp:sp modelId="{1D961139-E59A-469F-BEFC-016FF4480531}">
      <dsp:nvSpPr>
        <dsp:cNvPr id="0" name=""/>
        <dsp:cNvSpPr/>
      </dsp:nvSpPr>
      <dsp:spPr>
        <a:xfrm>
          <a:off x="170056" y="2278591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b="1" kern="1200" dirty="0" err="1" smtClean="0">
              <a:latin typeface="Times New Roman" pitchFamily="18" charset="0"/>
              <a:cs typeface="Times New Roman" pitchFamily="18" charset="0"/>
            </a:rPr>
            <a:t>Онлине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 о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бщуване</a:t>
          </a:r>
          <a:endParaRPr lang="en-US" sz="3200" kern="1200" dirty="0"/>
        </a:p>
      </dsp:txBody>
      <dsp:txXfrm>
        <a:off x="170056" y="2278591"/>
        <a:ext cx="3254009" cy="1952405"/>
      </dsp:txXfrm>
    </dsp:sp>
    <dsp:sp modelId="{D3537988-CF04-4C65-8DCD-D21BF6DDB32D}">
      <dsp:nvSpPr>
        <dsp:cNvPr id="0" name=""/>
        <dsp:cNvSpPr/>
      </dsp:nvSpPr>
      <dsp:spPr>
        <a:xfrm>
          <a:off x="3749466" y="2278591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Новини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събития</a:t>
          </a:r>
          <a:endParaRPr lang="en-US" sz="3200" kern="1200" dirty="0"/>
        </a:p>
      </dsp:txBody>
      <dsp:txXfrm>
        <a:off x="3749466" y="2278591"/>
        <a:ext cx="3254009" cy="1952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r">
              <a:defRPr sz="1300"/>
            </a:lvl1pPr>
          </a:lstStyle>
          <a:p>
            <a:fld id="{3D41FB95-A9B9-4B18-9622-01AF6211B2AD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3" tIns="49521" rIns="99043" bIns="4952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43" tIns="49521" rIns="99043" bIns="495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r">
              <a:defRPr sz="1300"/>
            </a:lvl1pPr>
          </a:lstStyle>
          <a:p>
            <a:fld id="{B1D41364-15E5-4D19-9F44-7E52E8E6B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021446" y="9721271"/>
            <a:ext cx="3073008" cy="5081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7488" tIns="50694" rIns="97488" bIns="50694" anchor="b" anchorCtr="0" compatLnSpc="1"/>
          <a:lstStyle/>
          <a:p>
            <a:pPr algn="r">
              <a:tabLst>
                <a:tab pos="0" algn="l"/>
                <a:tab pos="486269" algn="l"/>
                <a:tab pos="972929" algn="l"/>
                <a:tab pos="1459590" algn="l"/>
                <a:tab pos="1946250" algn="l"/>
                <a:tab pos="2432911" algn="l"/>
                <a:tab pos="2919571" algn="l"/>
                <a:tab pos="3406231" algn="l"/>
                <a:tab pos="3892891" algn="l"/>
                <a:tab pos="4379550" algn="l"/>
                <a:tab pos="4866211" algn="l"/>
                <a:tab pos="5352870" algn="l"/>
                <a:tab pos="5839531" algn="l"/>
                <a:tab pos="6326191" algn="l"/>
                <a:tab pos="6812851" algn="l"/>
                <a:tab pos="7299511" algn="l"/>
                <a:tab pos="7786172" algn="l"/>
                <a:tab pos="8272832" algn="l"/>
                <a:tab pos="8759491" algn="l"/>
                <a:tab pos="9246152" algn="l"/>
                <a:tab pos="9732812" algn="l"/>
              </a:tabLst>
            </a:pPr>
            <a:fld id="{9F8E32D4-6FA5-42E2-967B-D2FD4B4B4CCB}" type="slidenum">
              <a:rPr>
                <a:solidFill>
                  <a:prstClr val="black"/>
                </a:solidFill>
              </a:rPr>
              <a:pPr algn="r">
                <a:tabLst>
                  <a:tab pos="0" algn="l"/>
                  <a:tab pos="486269" algn="l"/>
                  <a:tab pos="972929" algn="l"/>
                  <a:tab pos="1459590" algn="l"/>
                  <a:tab pos="1946250" algn="l"/>
                  <a:tab pos="2432911" algn="l"/>
                  <a:tab pos="2919571" algn="l"/>
                  <a:tab pos="3406231" algn="l"/>
                  <a:tab pos="3892891" algn="l"/>
                  <a:tab pos="4379550" algn="l"/>
                  <a:tab pos="4866211" algn="l"/>
                  <a:tab pos="5352870" algn="l"/>
                  <a:tab pos="5839531" algn="l"/>
                  <a:tab pos="6326191" algn="l"/>
                  <a:tab pos="6812851" algn="l"/>
                  <a:tab pos="7299511" algn="l"/>
                  <a:tab pos="7786172" algn="l"/>
                  <a:tab pos="8272832" algn="l"/>
                  <a:tab pos="8759491" algn="l"/>
                  <a:tab pos="9246152" algn="l"/>
                  <a:tab pos="9732812" algn="l"/>
                </a:tabLst>
              </a:pPr>
              <a:t>1</a:t>
            </a:fld>
            <a:endParaRPr lang="fr-FR" sz="1300">
              <a:solidFill>
                <a:srgbClr val="000000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709558" y="4861038"/>
            <a:ext cx="5674594" cy="284675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8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encourage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teachers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/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Go-Lab?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D8B0-5F23-AC42-8D6B-F2D58DA32F19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08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persons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not </a:t>
            </a:r>
            <a:r>
              <a:rPr lang="de-DE" dirty="0" err="1"/>
              <a:t>use</a:t>
            </a:r>
            <a:r>
              <a:rPr lang="de-DE" dirty="0"/>
              <a:t> Go-Lab?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prevented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so?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D8B0-5F23-AC42-8D6B-F2D58DA32F19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99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021446" y="9721271"/>
            <a:ext cx="3073008" cy="5081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7488" tIns="50694" rIns="97488" bIns="50694" anchor="b" anchorCtr="0" compatLnSpc="1"/>
          <a:lstStyle/>
          <a:p>
            <a:pPr algn="r">
              <a:tabLst>
                <a:tab pos="0" algn="l"/>
                <a:tab pos="486269" algn="l"/>
                <a:tab pos="972929" algn="l"/>
                <a:tab pos="1459590" algn="l"/>
                <a:tab pos="1946250" algn="l"/>
                <a:tab pos="2432911" algn="l"/>
                <a:tab pos="2919571" algn="l"/>
                <a:tab pos="3406231" algn="l"/>
                <a:tab pos="3892891" algn="l"/>
                <a:tab pos="4379550" algn="l"/>
                <a:tab pos="4866211" algn="l"/>
                <a:tab pos="5352870" algn="l"/>
                <a:tab pos="5839531" algn="l"/>
                <a:tab pos="6326191" algn="l"/>
                <a:tab pos="6812851" algn="l"/>
                <a:tab pos="7299511" algn="l"/>
                <a:tab pos="7786172" algn="l"/>
                <a:tab pos="8272832" algn="l"/>
                <a:tab pos="8759491" algn="l"/>
                <a:tab pos="9246152" algn="l"/>
                <a:tab pos="9732812" algn="l"/>
              </a:tabLst>
            </a:pPr>
            <a:fld id="{648869C9-F639-4278-BC92-3DF2A40AC7BA}" type="slidenum">
              <a:rPr>
                <a:solidFill>
                  <a:prstClr val="black"/>
                </a:solidFill>
              </a:rPr>
              <a:pPr algn="r">
                <a:tabLst>
                  <a:tab pos="0" algn="l"/>
                  <a:tab pos="486269" algn="l"/>
                  <a:tab pos="972929" algn="l"/>
                  <a:tab pos="1459590" algn="l"/>
                  <a:tab pos="1946250" algn="l"/>
                  <a:tab pos="2432911" algn="l"/>
                  <a:tab pos="2919571" algn="l"/>
                  <a:tab pos="3406231" algn="l"/>
                  <a:tab pos="3892891" algn="l"/>
                  <a:tab pos="4379550" algn="l"/>
                  <a:tab pos="4866211" algn="l"/>
                  <a:tab pos="5352870" algn="l"/>
                  <a:tab pos="5839531" algn="l"/>
                  <a:tab pos="6326191" algn="l"/>
                  <a:tab pos="6812851" algn="l"/>
                  <a:tab pos="7299511" algn="l"/>
                  <a:tab pos="7786172" algn="l"/>
                  <a:tab pos="8272832" algn="l"/>
                  <a:tab pos="8759491" algn="l"/>
                  <a:tab pos="9246152" algn="l"/>
                  <a:tab pos="9732812" algn="l"/>
                </a:tabLst>
              </a:pPr>
              <a:t>2</a:t>
            </a:fld>
            <a:endParaRPr lang="fr-FR" sz="1300">
              <a:solidFill>
                <a:srgbClr val="000000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709558" y="4861038"/>
            <a:ext cx="5674594" cy="284675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 kern="1200"/>
          </a:p>
        </p:txBody>
      </p:sp>
    </p:spTree>
    <p:extLst>
      <p:ext uri="{BB962C8B-B14F-4D97-AF65-F5344CB8AC3E}">
        <p14:creationId xmlns:p14="http://schemas.microsoft.com/office/powerpoint/2010/main" val="23039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41364-15E5-4D19-9F44-7E52E8E6B66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5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41364-15E5-4D19-9F44-7E52E8E6B66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8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6019" name="Notes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709613" y="4860925"/>
            <a:ext cx="5675312" cy="450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bg-BG" smtClean="0"/>
          </a:p>
        </p:txBody>
      </p:sp>
    </p:spTree>
    <p:extLst>
      <p:ext uri="{BB962C8B-B14F-4D97-AF65-F5344CB8AC3E}">
        <p14:creationId xmlns:p14="http://schemas.microsoft.com/office/powerpoint/2010/main" val="162532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9929" y="4861442"/>
            <a:ext cx="5679439" cy="46055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330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you ever tried to motivate a colleague to use Go-Lab? (%)</a:t>
            </a:r>
          </a:p>
          <a:p>
            <a:r>
              <a:rPr lang="en-US" dirty="0"/>
              <a:t>Where you successful in convincing your colleague? (%) </a:t>
            </a:r>
            <a:endParaRPr lang="en-US" dirty="0">
              <a:highlight>
                <a:srgbClr val="FFFF00"/>
              </a:highlight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D8B0-5F23-AC42-8D6B-F2D58DA32F19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82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success</a:t>
            </a:r>
            <a:r>
              <a:rPr lang="de-DE" dirty="0"/>
              <a:t>?</a:t>
            </a:r>
          </a:p>
          <a:p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not </a:t>
            </a:r>
            <a:r>
              <a:rPr lang="de-DE" dirty="0" err="1"/>
              <a:t>working</a:t>
            </a:r>
            <a:r>
              <a:rPr lang="de-DE" dirty="0"/>
              <a:t>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D8B0-5F23-AC42-8D6B-F2D58DA32F19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281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Whose</a:t>
            </a:r>
            <a:r>
              <a:rPr lang="de-DE" dirty="0"/>
              <a:t> support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dissemination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Go-Lab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teaching</a:t>
            </a:r>
            <a:r>
              <a:rPr lang="de-DE" dirty="0"/>
              <a:t>-community?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D8B0-5F23-AC42-8D6B-F2D58DA32F19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65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2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endParaRPr lang="bg-B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00125" y="2286000"/>
            <a:ext cx="7772400" cy="4267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8741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44" y="5481400"/>
            <a:ext cx="1586433" cy="639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6"/>
          <p:cNvSpPr txBox="1">
            <a:spLocks noGrp="1"/>
          </p:cNvSpPr>
          <p:nvPr>
            <p:ph type="title"/>
          </p:nvPr>
        </p:nvSpPr>
        <p:spPr>
          <a:xfrm>
            <a:off x="456839" y="272520"/>
            <a:ext cx="8226360" cy="114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xfrm>
            <a:off x="456839" y="1604880"/>
            <a:ext cx="8226360" cy="45234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5519054"/>
            <a:ext cx="977220" cy="66714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767443" y="5481400"/>
            <a:ext cx="4065814" cy="92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Scientix has received funding from the European Union’s H2020 research and innovation programme – project Scientix 3 (Grant agreement N. 730009), coordinated by European </a:t>
            </a:r>
            <a:r>
              <a:rPr lang="en-GB" sz="90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(EUN). The content of the presentation is the sole responsibility of the presenter and it does not represent the opinion of the European Commission (EC)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nor European </a:t>
            </a:r>
            <a:r>
              <a:rPr lang="en-GB" sz="900" baseline="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 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neither the EC nor EUN are responsible for any use that might be made of information contained.</a:t>
            </a:r>
            <a:endParaRPr lang="en-IE" sz="1100" dirty="0">
              <a:solidFill>
                <a:srgbClr val="80808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92" y="1076049"/>
            <a:ext cx="3179707" cy="16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GB" sz="44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54529" y="380879"/>
            <a:ext cx="7798631" cy="2104743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bg-BG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54529" y="595260"/>
            <a:ext cx="7798631" cy="6258420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9pPr>
          </a:lstStyle>
          <a:p>
            <a:pPr lvl="0"/>
            <a:r>
              <a:rPr lang="ru-RU" dirty="0" smtClean="0"/>
              <a:t>ВЛИЯНИЕ НА ЕВРОПЕЙСКИТЕ ПРОЕКТИ ЗА УСЪВЪРШЕНСТВАНЕ НА ИЗСЛЕДОВАТЕЛСКИТЕ ПОДХОДИ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2779592" y="5548046"/>
            <a:ext cx="5608588" cy="9532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000" dirty="0" smtClean="0">
              <a:solidFill>
                <a:schemeClr val="accent1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&lt;&lt;ВЛИЯНИЕ НА ЕВРОПЕЙСКИТЕ ПРОЕКТИ ЗА УСЪВЪРШЕНСТВАНЕ</a:t>
            </a:r>
            <a:r>
              <a:rPr lang="ru-RU" sz="1000" baseline="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 НА ИЗСЛЕДОВАТЕЛСКИТЕ ПОДХОДИ</a:t>
            </a:r>
            <a:r>
              <a:rPr lang="ru-RU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”&gt;&gt;|</a:t>
            </a: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</a:t>
            </a:r>
            <a:r>
              <a:rPr lang="bg-BG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ЦЕЦА ЦОЛОВА ХРИСТОВА</a:t>
            </a:r>
            <a:r>
              <a:rPr lang="en-GB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&lt;&lt;29-30 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НОЕМВРИ 201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9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.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&gt;&gt;I&lt;&lt;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СОФИЯ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  </a:t>
            </a:r>
            <a:endParaRPr lang="bg-BG" sz="1000" dirty="0" smtClean="0">
              <a:solidFill>
                <a:srgbClr val="5096D0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НАЦИОНАЛЕН СЕМИНАР ПО ОБРАЗОВАНИЕ „ИЗСЛЕДОВАТЕЛСКИЯТ ПОДХОД В </a:t>
            </a:r>
            <a:r>
              <a:rPr lang="bg-BG" sz="100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МАТЕМАТИЧЕСКОТО ОБРАЗОВАНИЕ</a:t>
            </a:r>
            <a:r>
              <a:rPr lang="ru-RU" sz="100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” 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n-US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</a:t>
            </a:r>
            <a:r>
              <a:rPr lang="bg-BG" sz="14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    </a:t>
            </a:r>
            <a:endParaRPr lang="en-US" sz="1400" dirty="0">
              <a:solidFill>
                <a:schemeClr val="accent1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884900" y="6542040"/>
            <a:ext cx="503280" cy="28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01BAFDD-8BED-4A7E-8A1F-C3EA4DA7459F}" type="slidenum">
              <a:rPr sz="1200">
                <a:solidFill>
                  <a:srgbClr val="4DA0D4"/>
                </a:solidFill>
              </a:rPr>
              <a:pPr algn="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‹#›</a:t>
            </a:fld>
            <a:endParaRPr lang="en-US" sz="1100" dirty="0">
              <a:solidFill>
                <a:srgbClr val="4DA0D4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85605" y="162181"/>
            <a:ext cx="1152360" cy="433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 userDrawn="1"/>
        </p:nvGrpSpPr>
        <p:grpSpPr>
          <a:xfrm>
            <a:off x="297242" y="6009136"/>
            <a:ext cx="1976059" cy="508320"/>
            <a:chOff x="297242" y="6009136"/>
            <a:chExt cx="1976059" cy="50832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191732" y="6013456"/>
              <a:ext cx="1081568" cy="504000"/>
            </a:xfrm>
            <a:prstGeom prst="rect">
              <a:avLst/>
            </a:prstGeom>
            <a:solidFill>
              <a:srgbClr val="C2D6E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833" y="6009136"/>
              <a:ext cx="1043468" cy="455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2" y="6013457"/>
              <a:ext cx="714575" cy="487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bg-BG" sz="1100" b="1" i="0" u="none" strike="noStrike" kern="1200" baseline="0" smtClean="0">
          <a:ln>
            <a:noFill/>
          </a:ln>
          <a:solidFill>
            <a:srgbClr val="011D33"/>
          </a:solidFill>
          <a:effectLst/>
          <a:latin typeface="Arial Bold" pitchFamily="18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697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kern="1200" baseline="0">
          <a:ln>
            <a:noFill/>
          </a:ln>
          <a:solidFill>
            <a:srgbClr val="646464"/>
          </a:solidFill>
          <a:latin typeface="Arial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moodle.scientix.eu/course/category.php?id=18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cl.eun.org/learning-zone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GX5JFc" TargetMode="External"/><Relationship Id="rId2" Type="http://schemas.openxmlformats.org/officeDocument/2006/relationships/hyperlink" Target="https://bit.ly/2HDVmU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scientix.eu/web/guest/science-girl-thin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ongesttruck.com/" TargetMode="External"/><Relationship Id="rId2" Type="http://schemas.openxmlformats.org/officeDocument/2006/relationships/hyperlink" Target="http://scratch.mit.ed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momaths.nokia.com/" TargetMode="External"/><Relationship Id="rId4" Type="http://schemas.openxmlformats.org/officeDocument/2006/relationships/hyperlink" Target="http://www.skoool.co.uk/1goal_skoool_football/Default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rrlab.bifi.es/pendulu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pinion.eu/bg/about-nano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temalliance.eu/campaign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hyperlink" Target="http://eratosthenes.ea.g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scientix.eu/web/guest/projects/project-detail?articleId=660622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facebook.com/events/168820400420680/?acontext=%7b%22source%22:108,%22action_history%22:%22%5b%7b\%22surface\%22:\%22post_page\%22,\%22mechanism\%22:\%22surface\%22,\%22extra_data\%22:%5b%5d%7d%5d%22,%22has_source%22:true%7d&amp;source=108&amp;action_history=%5b%7b%22surface%22:%22post_page%22,%22mechanism%22:%22surface%22,%22extra_data%22:%5b%5d%7d%5d&amp;has_source=1&amp;__tn__=kC-R&amp;eid=ARBuN9N0Vxa5T97AHef69bJshKXMB6Rt7PCuijqK9Cik5OXjVrTHNTiH387EQ7yc7HruZmRmmVbBmex7&amp;fref=nf&amp;__xts__%5b0%5d=68.ARAuItFP4K60Up3azLNfruGwYz9x4rYHPY-pp7C_L4kvEgNOiPjarLmZu6ua0lnTa1a0afJWVQiwRxcY8hRAeToB1xzSYEZqOGIqAxuuCBxLfp3xk-jIGPKDS_nZJkqAg3IeEB0XM6JStxfqngioBGj6g3e5wjfFjiecGkuJ0VA7vN4liSDa6RN2TSfU50PdFArilwqnvgkEhPWJvOBCBD8qlx5t0Qzim-l1Tm-xp4-MUCB-cvgQ-4AX-roqg7fEPHe4PeTehPIc21tl7nHTTlRldqt0v72ZXYv3Gug58nwjOHc7s4GguyvXV-_ATv1CRM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.png"/><Relationship Id="rId2" Type="http://schemas.openxmlformats.org/officeDocument/2006/relationships/hyperlink" Target="https://create.kahoot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kahoot.it/#/?quizId=ddd2e6e3-e25b-4699-8d17-cc24138249f1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qwLVxf" TargetMode="External"/><Relationship Id="rId3" Type="http://schemas.openxmlformats.org/officeDocument/2006/relationships/hyperlink" Target="https://v.gd/eexK2v" TargetMode="External"/><Relationship Id="rId7" Type="http://schemas.openxmlformats.org/officeDocument/2006/relationships/hyperlink" Target="http://mentep-sat-runner.eun.org/" TargetMode="External"/><Relationship Id="rId2" Type="http://schemas.openxmlformats.org/officeDocument/2006/relationships/hyperlink" Target="https://v.gd/luONV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ntep.eun.org/about" TargetMode="External"/><Relationship Id="rId5" Type="http://schemas.openxmlformats.org/officeDocument/2006/relationships/hyperlink" Target="http://bit.ly/2hrk3qG" TargetMode="External"/><Relationship Id="rId4" Type="http://schemas.openxmlformats.org/officeDocument/2006/relationships/hyperlink" Target="http://bit.ly/2zCPlCJ" TargetMode="External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choolnetacademy.eu/web/europeana-in-your-classroom-building-21st-century-competences-with-digital-cultural-heritage-rerun-" TargetMode="External"/><Relationship Id="rId2" Type="http://schemas.openxmlformats.org/officeDocument/2006/relationships/hyperlink" Target="https://www.europeanschoolnetacademy.eu/web/the-networked-teach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europeanschoolnetacademy.eu/web/yes-i-can-empowering-student-learn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choolnetacademy.eu/web/stem-is-everywher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bit.ly/2TUNza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hyslets.org/tracker/" TargetMode="Externa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scorepro.eu/course/view.php?id=55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mschoollabel.eu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raasp.eu/resources/5dcaceb3cb22cdfcde6e6003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entimet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entimeter.com/s/15bc8c7a534e366421bd2566e4306bb8/cf26b3510c75" TargetMode="External"/><Relationship Id="rId4" Type="http://schemas.openxmlformats.org/officeDocument/2006/relationships/hyperlink" Target="http://www.menti.com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land/ppmg-botevgrad/?lang=en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setsa.tsolova" TargetMode="External"/><Relationship Id="rId7" Type="http://schemas.openxmlformats.org/officeDocument/2006/relationships/image" Target="../media/image7.png"/><Relationship Id="rId2" Type="http://schemas.openxmlformats.org/officeDocument/2006/relationships/hyperlink" Target="mailto:tzetza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ceca-scientix.blogspot.bg/" TargetMode="External"/><Relationship Id="rId4" Type="http://schemas.openxmlformats.org/officeDocument/2006/relationships/hyperlink" Target="https://twitter.com/ceca_h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2709728"/>
            <a:ext cx="8243999" cy="1692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342720" indent="-338040" algn="r">
              <a:spcBef>
                <a:spcPts val="899"/>
              </a:spcBef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r>
              <a:rPr lang="en-GB" sz="4000" b="1" dirty="0" smtClean="0">
                <a:solidFill>
                  <a:schemeClr val="tx2"/>
                </a:solidFill>
                <a:latin typeface="Arial" pitchFamily="18"/>
                <a:ea typeface="Arial" pitchFamily="2"/>
                <a:cs typeface="Arial" pitchFamily="2"/>
              </a:rPr>
              <a:t>Scientix, the community for science education in Europe</a:t>
            </a:r>
            <a:endParaRPr lang="en-GB" sz="2800" b="1" dirty="0">
              <a:solidFill>
                <a:srgbClr val="00B0F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342720" indent="-338040" algn="r">
              <a:spcBef>
                <a:spcPts val="899"/>
              </a:spcBef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endParaRPr lang="en-IE" sz="3200" b="1" dirty="0">
              <a:solidFill>
                <a:srgbClr val="10B2E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68360" y="3789360"/>
            <a:ext cx="5975640" cy="64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1200">
              <a:solidFill>
                <a:srgbClr val="FFFFFF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043" y="292414"/>
            <a:ext cx="6988788" cy="490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bg-BG" sz="2600" b="1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SimSun" pitchFamily="2"/>
                <a:cs typeface="Times New Roman" pitchFamily="18" charset="0"/>
              </a:rPr>
              <a:t>Онлайне обучение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SimSun" pitchFamily="2"/>
                <a:cs typeface="Times New Roman" pitchFamily="18" charset="0"/>
              </a:rPr>
              <a:t>…</a:t>
            </a:r>
            <a:endParaRPr lang="en-GB" sz="2600" b="1" i="0" u="none" strike="noStrike" baseline="0" dirty="0">
              <a:ln>
                <a:noFill/>
              </a:ln>
              <a:solidFill>
                <a:srgbClr val="0070C0"/>
              </a:solidFill>
              <a:latin typeface="Times New Roman" pitchFamily="18" charset="0"/>
              <a:ea typeface="SimSun" pitchFamily="2"/>
              <a:cs typeface="Times New Roman" pitchFamily="18" charset="0"/>
            </a:endParaRPr>
          </a:p>
        </p:txBody>
      </p:sp>
      <p:pic>
        <p:nvPicPr>
          <p:cNvPr id="5" name="Картина 4" descr="mood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044" y="3578010"/>
            <a:ext cx="2967612" cy="1675800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885963" y="794600"/>
            <a:ext cx="3631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http://moodle.scientix.eu/course/category.php?id=18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043" y="1593034"/>
            <a:ext cx="2967612" cy="18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6" y="1566545"/>
            <a:ext cx="2718614" cy="15717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6016" y="798174"/>
            <a:ext cx="3945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http://moodle.scientix.eu/course/view.php?id=722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26" y="3931953"/>
            <a:ext cx="2653624" cy="1442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2936" y="3224067"/>
            <a:ext cx="401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http://moodle.scientix.eu/course/view.php?id=711</a:t>
            </a:r>
          </a:p>
        </p:txBody>
      </p:sp>
      <p:pic>
        <p:nvPicPr>
          <p:cNvPr id="12" name="Shape 101" descr="Resultado de imagem para moodle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786388" y="2371724"/>
            <a:ext cx="1275009" cy="930494"/>
          </a:xfrm>
          <a:prstGeom prst="rect">
            <a:avLst/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1" y="1291596"/>
            <a:ext cx="7856113" cy="41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6682" y="502276"/>
            <a:ext cx="5203064" cy="66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Искане на превод на ресурс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48"/>
          <a:stretch>
            <a:fillRect/>
          </a:stretch>
        </p:blipFill>
        <p:spPr bwMode="auto">
          <a:xfrm>
            <a:off x="652463" y="1135063"/>
            <a:ext cx="7642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540339" y="2411413"/>
            <a:ext cx="7946838" cy="2856046"/>
            <a:chOff x="-360" y="1988999"/>
            <a:chExt cx="9144360" cy="3231000"/>
          </a:xfrm>
        </p:grpSpPr>
        <p:pic>
          <p:nvPicPr>
            <p:cNvPr id="40965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8999"/>
              <a:ext cx="9144000" cy="323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Box 3"/>
            <p:cNvSpPr txBox="1">
              <a:spLocks noChangeArrowheads="1"/>
            </p:cNvSpPr>
            <p:nvPr/>
          </p:nvSpPr>
          <p:spPr bwMode="auto">
            <a:xfrm>
              <a:off x="-360" y="41094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67" name="TextBox 4"/>
            <p:cNvSpPr txBox="1">
              <a:spLocks noChangeArrowheads="1"/>
            </p:cNvSpPr>
            <p:nvPr/>
          </p:nvSpPr>
          <p:spPr bwMode="auto">
            <a:xfrm>
              <a:off x="4680000" y="4031999"/>
              <a:ext cx="54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FF0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</a:t>
              </a:r>
            </a:p>
          </p:txBody>
        </p:sp>
        <p:sp>
          <p:nvSpPr>
            <p:cNvPr id="40968" name="TextBox 5"/>
            <p:cNvSpPr txBox="1">
              <a:spLocks noChangeArrowheads="1"/>
            </p:cNvSpPr>
            <p:nvPr/>
          </p:nvSpPr>
          <p:spPr bwMode="auto">
            <a:xfrm>
              <a:off x="0" y="232668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69" name="TextBox 6"/>
            <p:cNvSpPr txBox="1">
              <a:spLocks noChangeArrowheads="1"/>
            </p:cNvSpPr>
            <p:nvPr/>
          </p:nvSpPr>
          <p:spPr bwMode="auto">
            <a:xfrm>
              <a:off x="4680000" y="23400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70" name="TextBox 7"/>
            <p:cNvSpPr txBox="1">
              <a:spLocks noChangeArrowheads="1"/>
            </p:cNvSpPr>
            <p:nvPr/>
          </p:nvSpPr>
          <p:spPr bwMode="auto">
            <a:xfrm>
              <a:off x="4644000" y="32400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71" name="TextBox 8"/>
            <p:cNvSpPr txBox="1">
              <a:spLocks noChangeArrowheads="1"/>
            </p:cNvSpPr>
            <p:nvPr/>
          </p:nvSpPr>
          <p:spPr bwMode="auto">
            <a:xfrm>
              <a:off x="0" y="3168000"/>
              <a:ext cx="54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FF0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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269875"/>
            <a:ext cx="6988175" cy="5222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bg-BG" sz="2800" dirty="0"/>
              <a:t>Преводи по поръчка</a:t>
            </a:r>
            <a:endParaRPr lang="en-GB" sz="2600" b="1" dirty="0">
              <a:solidFill>
                <a:srgbClr val="2323DC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76864" cy="566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0880"/>
            <a:ext cx="8667750" cy="762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3rd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Scientix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Conference: 4-6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Май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642">
            <a:off x="3091196" y="3527147"/>
            <a:ext cx="1338695" cy="229447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265">
            <a:off x="4661677" y="3786973"/>
            <a:ext cx="1380283" cy="2046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03" y="1485932"/>
            <a:ext cx="2959498" cy="2219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484">
            <a:off x="276917" y="1750431"/>
            <a:ext cx="2883296" cy="216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606">
            <a:off x="5853475" y="1658881"/>
            <a:ext cx="3049088" cy="221962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962512" y="757989"/>
            <a:ext cx="693020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BE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SCIENTIX - </a:t>
            </a:r>
            <a:r>
              <a:rPr lang="bg-BG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линкове</a:t>
            </a:r>
            <a:endParaRPr lang="fr-BE" sz="3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Shape 128"/>
          <p:cNvCxnSpPr/>
          <p:nvPr/>
        </p:nvCxnSpPr>
        <p:spPr>
          <a:xfrm>
            <a:off x="962512" y="1436225"/>
            <a:ext cx="7363326" cy="0"/>
          </a:xfrm>
          <a:prstGeom prst="straightConnector1">
            <a:avLst/>
          </a:prstGeom>
          <a:noFill/>
          <a:ln w="28575" cap="flat" cmpd="sng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Shape 129"/>
          <p:cNvSpPr/>
          <p:nvPr/>
        </p:nvSpPr>
        <p:spPr>
          <a:xfrm>
            <a:off x="962512" y="1877880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 dirty="0">
                <a:solidFill>
                  <a:srgbClr val="001A4F"/>
                </a:solidFill>
                <a:latin typeface="Calibri"/>
                <a:ea typeface="Calibri"/>
                <a:cs typeface="Calibri"/>
                <a:sym typeface="Calibri"/>
              </a:rPr>
              <a:t>PORTAL SCIENTIX</a:t>
            </a:r>
          </a:p>
        </p:txBody>
      </p:sp>
      <p:sp>
        <p:nvSpPr>
          <p:cNvPr id="130" name="Shape 130"/>
          <p:cNvSpPr/>
          <p:nvPr/>
        </p:nvSpPr>
        <p:spPr>
          <a:xfrm>
            <a:off x="3777902" y="1877880"/>
            <a:ext cx="2923658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www.scientix.eu</a:t>
            </a:r>
          </a:p>
        </p:txBody>
      </p:sp>
      <p:sp>
        <p:nvSpPr>
          <p:cNvPr id="131" name="Shape 131"/>
          <p:cNvSpPr/>
          <p:nvPr/>
        </p:nvSpPr>
        <p:spPr>
          <a:xfrm>
            <a:off x="962509" y="2768218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NEWSLETTERS</a:t>
            </a:r>
          </a:p>
        </p:txBody>
      </p:sp>
      <p:sp>
        <p:nvSpPr>
          <p:cNvPr id="132" name="Shape 132"/>
          <p:cNvSpPr/>
          <p:nvPr/>
        </p:nvSpPr>
        <p:spPr>
          <a:xfrm>
            <a:off x="3711537" y="2768218"/>
            <a:ext cx="4547937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www.scientix.eu/web/guest/newsletter</a:t>
            </a:r>
          </a:p>
        </p:txBody>
      </p:sp>
      <p:sp>
        <p:nvSpPr>
          <p:cNvPr id="133" name="Shape 133"/>
          <p:cNvSpPr/>
          <p:nvPr/>
        </p:nvSpPr>
        <p:spPr>
          <a:xfrm>
            <a:off x="962512" y="3692468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</a:p>
        </p:txBody>
      </p:sp>
      <p:sp>
        <p:nvSpPr>
          <p:cNvPr id="134" name="Shape 134"/>
          <p:cNvSpPr/>
          <p:nvPr/>
        </p:nvSpPr>
        <p:spPr>
          <a:xfrm>
            <a:off x="3777900" y="3796240"/>
            <a:ext cx="2923660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@scientix_eu</a:t>
            </a:r>
          </a:p>
        </p:txBody>
      </p:sp>
      <p:sp>
        <p:nvSpPr>
          <p:cNvPr id="135" name="Shape 135"/>
          <p:cNvSpPr/>
          <p:nvPr/>
        </p:nvSpPr>
        <p:spPr>
          <a:xfrm>
            <a:off x="962512" y="4597017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</a:p>
        </p:txBody>
      </p:sp>
      <p:sp>
        <p:nvSpPr>
          <p:cNvPr id="136" name="Shape 136"/>
          <p:cNvSpPr/>
          <p:nvPr/>
        </p:nvSpPr>
        <p:spPr>
          <a:xfrm>
            <a:off x="3711537" y="4597017"/>
            <a:ext cx="4547937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groups/ScienceTeachersEurope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44304"/>
            <a:ext cx="6010275" cy="4451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9411" y="410260"/>
            <a:ext cx="46915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Lab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1950" y="914401"/>
            <a:ext cx="2228850" cy="432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 различни зони в класната стая на бъдещето - Future Classroom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bg-BG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://fcl.eun.org/learning-zones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380880"/>
            <a:ext cx="7724464" cy="86837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Classroom Lab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8338" y="1300766"/>
            <a:ext cx="8064187" cy="525243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FCL workshop: Interactive technologies for the future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– 9.04.2018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bit.ly/2HDVmU1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webinar: It’s a game changer! How to motivate and engage students with game-based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13.04.2018 г.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bit.ly/2GX5JFc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bg-BG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3" y="239213"/>
            <a:ext cx="7817476" cy="117746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 за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α-, β- и γ-разпадане на радиоактивните ядра </a:t>
            </a:r>
            <a:endParaRPr lang="bg-BG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1432968"/>
            <a:ext cx="6928835" cy="3895567"/>
          </a:xfr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4" y="380879"/>
            <a:ext cx="7959143" cy="153807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α-, β- и γ-разпадане на радиоактивните ядра </a:t>
            </a:r>
            <a:endParaRPr lang="bg-BG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46975" y="1447800"/>
            <a:ext cx="7939825" cy="3948448"/>
          </a:xfrm>
        </p:spPr>
        <p:txBody>
          <a:bodyPr/>
          <a:lstStyle/>
          <a:p>
            <a:endParaRPr lang="bg-BG" dirty="0" smtClean="0"/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tools.inspiringscience.eu/author/app/lesson/summaryPage?id=f95bab49e0634ba5bab6ca382d58e5ef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http://tools.inspiringscience.eu/delivery/lesson/index?id=7a042261&amp;t=t&amp;username=Tsetsa&amp;email=ceca_hr@abv.bg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http://tools.inspiringscience.eu/delivery/lesson/index?id=dcefce68&amp;t=s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35" y="539640"/>
            <a:ext cx="9144000" cy="47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4680000" y="55440"/>
            <a:ext cx="450036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BE" sz="4000" b="1" dirty="0">
                <a:solidFill>
                  <a:srgbClr val="0177C1"/>
                </a:solidFill>
                <a:latin typeface="Arial" pitchFamily="18"/>
                <a:ea typeface="ヒラギノ角ゴ ProN W3" pitchFamily="2"/>
                <a:cs typeface="ヒラギノ角ゴ ProN W3" pitchFamily="2"/>
              </a:rPr>
              <a:t>http://scientix.eu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29" y="380880"/>
            <a:ext cx="7935679" cy="1035796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596980"/>
            <a:ext cx="7688687" cy="4422820"/>
          </a:xfrm>
        </p:spPr>
        <p:txBody>
          <a:bodyPr/>
          <a:lstStyle/>
          <a:p>
            <a:r>
              <a:rPr lang="en-US" dirty="0"/>
              <a:t>The power of </a:t>
            </a:r>
            <a:r>
              <a:rPr lang="en-US" dirty="0" smtClean="0"/>
              <a:t>electromagnetism</a:t>
            </a:r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r>
              <a:rPr lang="en-US" dirty="0"/>
              <a:t>Is Radioactivity always harmful for humans</a:t>
            </a:r>
            <a:r>
              <a:rPr lang="en-US" dirty="0" smtClean="0"/>
              <a:t>?</a:t>
            </a:r>
            <a:endParaRPr lang="bg-BG" dirty="0" smtClean="0"/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506" y="1611225"/>
            <a:ext cx="1944216" cy="1944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506" y="3413773"/>
            <a:ext cx="1929273" cy="192927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93194" y="553792"/>
            <a:ext cx="5383369" cy="669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 на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кода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9125" y="380880"/>
            <a:ext cx="7834036" cy="10859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Science: it's a girl thing!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u="sng" dirty="0" smtClean="0">
                <a:hlinkClick r:id="rId2"/>
              </a:rPr>
              <a:t>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http://www.scientix.eu/web/guest/science-girl-thing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онтейнер за съдържание 3" descr="scinence - it is girl think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69632" y="1442210"/>
            <a:ext cx="7216276" cy="3846384"/>
          </a:xfrm>
        </p:spPr>
      </p:pic>
      <p:sp>
        <p:nvSpPr>
          <p:cNvPr id="6" name="Правоъгълник 5"/>
          <p:cNvSpPr/>
          <p:nvPr/>
        </p:nvSpPr>
        <p:spPr>
          <a:xfrm>
            <a:off x="2312125" y="6488668"/>
            <a:ext cx="577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8588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rbel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Corbel"/>
              </a:rPr>
            </a:br>
            <a:r>
              <a:rPr lang="en-US" sz="2700" dirty="0" smtClean="0">
                <a:latin typeface="Times New Roman" panose="02020603050405020304" pitchFamily="18" charset="0"/>
                <a:cs typeface="Times New Roman" pitchFamily="18" charset="0"/>
              </a:rPr>
              <a:t>TEMI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Teaching Enquiry with Mysteries Incorporated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552" y="1043583"/>
            <a:ext cx="8147248" cy="4318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 могат да научат повече, получавайки неочаквани резултати. Идеи за магията в науката може да открием в проекта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магически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трикове, митове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мистерии.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319536"/>
            <a:ext cx="5725393" cy="329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80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380879"/>
            <a:ext cx="7548285" cy="800221"/>
          </a:xfrm>
        </p:spPr>
        <p:txBody>
          <a:bodyPr/>
          <a:lstStyle/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на проекта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InGenius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09650" y="1047750"/>
            <a:ext cx="7772400" cy="4267200"/>
          </a:xfrm>
        </p:spPr>
        <p:txBody>
          <a:bodyPr/>
          <a:lstStyle/>
          <a:p>
            <a:r>
              <a:rPr lang="en-US" dirty="0" err="1"/>
              <a:t>Scrath</a:t>
            </a:r>
            <a:r>
              <a:rPr lang="en-US" dirty="0"/>
              <a:t> ( </a:t>
            </a:r>
            <a:r>
              <a:rPr lang="bg-BG" u="sng" dirty="0">
                <a:hlinkClick r:id="rId2"/>
              </a:rPr>
              <a:t>http://scratch.mit.edu</a:t>
            </a:r>
            <a:r>
              <a:rPr lang="en-US" u="sng" dirty="0"/>
              <a:t>)</a:t>
            </a:r>
            <a:endParaRPr lang="bg-BG" dirty="0"/>
          </a:p>
          <a:p>
            <a:r>
              <a:rPr lang="bg-BG" dirty="0"/>
              <a:t>Strong truck</a:t>
            </a:r>
            <a:r>
              <a:rPr lang="en-US" dirty="0"/>
              <a:t> ( </a:t>
            </a:r>
            <a:r>
              <a:rPr lang="en-US" u="sng" dirty="0">
                <a:hlinkClick r:id="rId3"/>
              </a:rPr>
              <a:t>http://www.strongesttruck.com</a:t>
            </a:r>
            <a:endParaRPr lang="bg-BG" dirty="0"/>
          </a:p>
          <a:p>
            <a:r>
              <a:rPr lang="bg-BG" dirty="0" smtClean="0"/>
              <a:t>Skoool </a:t>
            </a:r>
            <a:r>
              <a:rPr lang="bg-BG" dirty="0"/>
              <a:t>football</a:t>
            </a:r>
            <a:r>
              <a:rPr lang="en-US" dirty="0"/>
              <a:t> (</a:t>
            </a:r>
            <a:r>
              <a:rPr lang="bg-BG" u="sng" dirty="0">
                <a:hlinkClick r:id="rId4"/>
              </a:rPr>
              <a:t>http://www.skoool.co.uk/1goal_skoool_football/Default.html</a:t>
            </a:r>
            <a:r>
              <a:rPr lang="en-US" u="sng" dirty="0"/>
              <a:t> )</a:t>
            </a:r>
            <a:endParaRPr lang="bg-BG" dirty="0"/>
          </a:p>
          <a:p>
            <a:r>
              <a:rPr lang="en-US" dirty="0"/>
              <a:t>Nokia Mobil Mathematics </a:t>
            </a:r>
            <a:endParaRPr lang="bg-BG" dirty="0" smtClean="0"/>
          </a:p>
          <a:p>
            <a:pPr marL="0" indent="0">
              <a:buNone/>
            </a:pPr>
            <a:r>
              <a:rPr lang="bg-BG" dirty="0"/>
              <a:t> </a:t>
            </a:r>
            <a:r>
              <a:rPr lang="bg-BG" dirty="0" smtClean="0"/>
              <a:t>   </a:t>
            </a:r>
            <a:r>
              <a:rPr lang="en-US" dirty="0" smtClean="0"/>
              <a:t>( </a:t>
            </a:r>
            <a:r>
              <a:rPr lang="en-US" u="sng" dirty="0">
                <a:hlinkClick r:id="rId5"/>
              </a:rPr>
              <a:t>https://momaths.nokia.com/</a:t>
            </a:r>
            <a:r>
              <a:rPr lang="en-US" dirty="0"/>
              <a:t>)</a:t>
            </a:r>
            <a:endParaRPr lang="bg-BG" dirty="0"/>
          </a:p>
          <a:p>
            <a:endParaRPr lang="bg-BG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Skoool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football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4102964" cy="256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Картина 7" descr="school foootball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1" y="2060848"/>
            <a:ext cx="3643605" cy="22772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458112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http://www.skoool.co.uk/1goal_skoool_football/Default.html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7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truck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772400" cy="427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5816" y="5168999"/>
            <a:ext cx="3079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http://www.strongesttruck.com/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7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542926" y="349796"/>
            <a:ext cx="8143874" cy="1174204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BIFI</a:t>
            </a:r>
            <a:r>
              <a:rPr lang="en-US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: Institute for </a:t>
            </a:r>
            <a:r>
              <a:rPr lang="en-US" sz="2700" dirty="0" err="1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Biocomputation</a:t>
            </a:r>
            <a:r>
              <a:rPr lang="en-US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 and Physics of Complex Systems</a:t>
            </a:r>
            <a:r>
              <a:rPr lang="bg-BG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www.rrlab.bifi.es/pendulum</a:t>
            </a:r>
            <a:r>
              <a:rPr lang="en-US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299" y="1924050"/>
            <a:ext cx="7324725" cy="354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677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09625" y="188640"/>
            <a:ext cx="7683608" cy="754335"/>
          </a:xfrm>
        </p:spPr>
        <p:txBody>
          <a:bodyPr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лаборатории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81025" y="869497"/>
            <a:ext cx="7853085" cy="468357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http://home.web.cern.ch/ </a:t>
            </a:r>
          </a:p>
          <a:p>
            <a:r>
              <a:rPr lang="en-US" sz="2200" dirty="0" smtClean="0"/>
              <a:t>http://www.donanareservas.com/entorno_en.php</a:t>
            </a:r>
          </a:p>
          <a:p>
            <a:r>
              <a:rPr lang="en-US" sz="2200" dirty="0" smtClean="0"/>
              <a:t>http://www.projectolynx.com/ao-vivo/</a:t>
            </a:r>
          </a:p>
          <a:p>
            <a:r>
              <a:rPr lang="en-US" sz="2200" dirty="0" smtClean="0"/>
              <a:t>http://socientize.eu/?q=pt-pt/node/382</a:t>
            </a:r>
          </a:p>
          <a:p>
            <a:r>
              <a:rPr lang="en-US" sz="2200" dirty="0" smtClean="0"/>
              <a:t>http://cellspotting.socientize.eu   </a:t>
            </a:r>
          </a:p>
          <a:p>
            <a:r>
              <a:rPr lang="en-US" sz="2200" dirty="0" smtClean="0"/>
              <a:t>http://www.go-lab-project.eu/lab/sun4all </a:t>
            </a:r>
          </a:p>
          <a:p>
            <a:r>
              <a:rPr lang="en-US" sz="2200" dirty="0" smtClean="0"/>
              <a:t>http://cosmoquest.org/projects/moon_mappers/</a:t>
            </a:r>
          </a:p>
          <a:p>
            <a:r>
              <a:rPr lang="en-US" sz="2200" dirty="0" smtClean="0"/>
              <a:t>https://www.zooniverse.org/</a:t>
            </a:r>
          </a:p>
          <a:p>
            <a:r>
              <a:rPr lang="en-US" sz="2200" dirty="0" smtClean="0"/>
              <a:t>http://boinc.berkeley.edu/projects.php </a:t>
            </a:r>
          </a:p>
          <a:p>
            <a:r>
              <a:rPr lang="en-US" sz="2200" dirty="0" smtClean="0"/>
              <a:t>https://www.mindpaths.socientize.eu  </a:t>
            </a:r>
          </a:p>
          <a:p>
            <a:r>
              <a:rPr lang="en-US" sz="2200" dirty="0" smtClean="0"/>
              <a:t>http://rrlab.bifi.es/home</a:t>
            </a:r>
          </a:p>
          <a:p>
            <a:endParaRPr lang="en-US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2116181" y="6488668"/>
            <a:ext cx="5460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Правоъгълник 6"/>
          <p:cNvSpPr/>
          <p:nvPr/>
        </p:nvSpPr>
        <p:spPr>
          <a:xfrm>
            <a:off x="1959429" y="6488668"/>
            <a:ext cx="60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Правоъгълник 4"/>
          <p:cNvSpPr/>
          <p:nvPr/>
        </p:nvSpPr>
        <p:spPr>
          <a:xfrm>
            <a:off x="2181496" y="6488668"/>
            <a:ext cx="5982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1921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na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667272"/>
            <a:ext cx="6523880" cy="3528392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2216293" y="1195983"/>
            <a:ext cx="461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http://www.nanopinion.eu/bg/about-nano</a:t>
            </a:r>
            <a:endParaRPr lang="en-US" dirty="0"/>
          </a:p>
        </p:txBody>
      </p:sp>
      <p:pic>
        <p:nvPicPr>
          <p:cNvPr id="5" name="Картина 4" descr="logonano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4656" y="425996"/>
            <a:ext cx="3213832" cy="851094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2390502" y="6488668"/>
            <a:ext cx="5643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2623" y="334868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Alliance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www.stemalliance.eu/campaigns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701" y="1753314"/>
            <a:ext cx="26737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Проектът STEM Alliance ( 2015 ) е продължение на inGenious проекта (2011-2014) и обединява образованието в областта на STEM (наука, технологии, инженерство и математика) и индустрията, министерствата на образованието. </a:t>
            </a:r>
            <a:endParaRPr lang="bg-BG" dirty="0"/>
          </a:p>
        </p:txBody>
      </p:sp>
      <p:sp>
        <p:nvSpPr>
          <p:cNvPr id="5" name="Rounded Rectangle 4"/>
          <p:cNvSpPr/>
          <p:nvPr/>
        </p:nvSpPr>
        <p:spPr>
          <a:xfrm>
            <a:off x="4095748" y="1849282"/>
            <a:ext cx="3714749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Кампании на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Alliance: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834060" y="2351666"/>
            <a:ext cx="238124" cy="238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ounded Rectangle 6"/>
          <p:cNvSpPr/>
          <p:nvPr/>
        </p:nvSpPr>
        <p:spPr>
          <a:xfrm>
            <a:off x="3144651" y="2650465"/>
            <a:ext cx="17621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STEM Discovery Week</a:t>
            </a:r>
            <a:endParaRPr lang="bg-BG" dirty="0"/>
          </a:p>
        </p:txBody>
      </p:sp>
      <p:sp>
        <p:nvSpPr>
          <p:cNvPr id="8" name="Rounded Rectangle 7"/>
          <p:cNvSpPr/>
          <p:nvPr/>
        </p:nvSpPr>
        <p:spPr>
          <a:xfrm>
            <a:off x="5080603" y="2589791"/>
            <a:ext cx="1662115" cy="563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Ahead</a:t>
            </a:r>
            <a:endParaRPr lang="bg-BG" dirty="0"/>
          </a:p>
        </p:txBody>
      </p:sp>
      <p:sp>
        <p:nvSpPr>
          <p:cNvPr id="9" name="Rounded Rectangle 8"/>
          <p:cNvSpPr/>
          <p:nvPr/>
        </p:nvSpPr>
        <p:spPr>
          <a:xfrm>
            <a:off x="5205828" y="3338648"/>
            <a:ext cx="1695449" cy="465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Инициативи: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834060" y="3898717"/>
            <a:ext cx="333375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ounded Rectangle 10"/>
          <p:cNvSpPr/>
          <p:nvPr/>
        </p:nvSpPr>
        <p:spPr>
          <a:xfrm>
            <a:off x="3506601" y="4060642"/>
            <a:ext cx="2405060" cy="476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Professionals Go Back To School</a:t>
            </a:r>
            <a:endParaRPr lang="bg-BG" dirty="0"/>
          </a:p>
        </p:txBody>
      </p:sp>
      <p:sp>
        <p:nvSpPr>
          <p:cNvPr id="12" name="Rounded Rectangle 11"/>
          <p:cNvSpPr/>
          <p:nvPr/>
        </p:nvSpPr>
        <p:spPr>
          <a:xfrm>
            <a:off x="6000747" y="4113609"/>
            <a:ext cx="2314575" cy="450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Тeacher Discovery Placement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01277" y="2602840"/>
            <a:ext cx="1671641" cy="550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Diversity in STEM</a:t>
            </a:r>
            <a:endParaRPr lang="bg-BG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231392" y="1572768"/>
            <a:ext cx="71201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ВЛИЯНИЕ НА ЕВРОПЕЙСКИТЕ ПРОЕКТИ ЗА 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УСЪВЪРШЕНСТВАНЕ </a:t>
            </a:r>
            <a:r>
              <a:rPr lang="ru-RU" sz="3200" dirty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НА ИЗСЛЕДОВАТЕЛСКИТЕ ПОДХОДИ</a:t>
            </a:r>
            <a:endParaRPr lang="bg-BG" sz="3200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1" y="647700"/>
            <a:ext cx="4743450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Опит на Ератостен</a:t>
            </a:r>
            <a:endParaRPr lang="en-US" dirty="0" smtClean="0"/>
          </a:p>
          <a:p>
            <a:pPr algn="ctr"/>
            <a:r>
              <a:rPr lang="en-US" dirty="0">
                <a:hlinkClick r:id="rId2"/>
              </a:rPr>
              <a:t>http://eratosthenes.ea.gr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algn="ctr"/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88" y="3615526"/>
            <a:ext cx="2463805" cy="1847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" y="3524255"/>
            <a:ext cx="2463805" cy="1847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7" y="3711182"/>
            <a:ext cx="2463803" cy="1847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" y="1677590"/>
            <a:ext cx="2271715" cy="170378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57470" y="1595383"/>
            <a:ext cx="4063998" cy="54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Измерената обиколка на Земята е: </a:t>
            </a:r>
          </a:p>
          <a:p>
            <a:pPr algn="ctr"/>
            <a:r>
              <a:rPr lang="en-US" dirty="0" smtClean="0"/>
              <a:t>40 </a:t>
            </a:r>
            <a:r>
              <a:rPr lang="en-US" dirty="0"/>
              <a:t>729.75 </a:t>
            </a:r>
            <a:r>
              <a:rPr lang="en-US" dirty="0" smtClean="0"/>
              <a:t>km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0" y="2144265"/>
            <a:ext cx="4063998" cy="1566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1" y="1677590"/>
            <a:ext cx="1597026" cy="195156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8739" y="827118"/>
            <a:ext cx="706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STEM4YOU Competition, STEM Discovery Week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април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5" y="1947860"/>
            <a:ext cx="5767586" cy="324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2637304"/>
            <a:ext cx="1952625" cy="2362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b="1" i="1" dirty="0"/>
              <a:t>Победител – Калина Ненова от </a:t>
            </a:r>
            <a:r>
              <a:rPr lang="bg-BG" b="1" i="1" dirty="0" smtClean="0"/>
              <a:t>НПГ </a:t>
            </a:r>
            <a:r>
              <a:rPr lang="bg-BG" b="1" i="1" dirty="0"/>
              <a:t>по КТС гр. Правец, България</a:t>
            </a:r>
            <a:endParaRPr lang="bg-BG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0651" y="443180"/>
            <a:ext cx="7000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Discovery Week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1520398"/>
            <a:ext cx="7277101" cy="4095583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656164" y="420452"/>
            <a:ext cx="4405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STEM Discovery Week 2018</a:t>
            </a:r>
            <a:endParaRPr 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9174" y="1021976"/>
            <a:ext cx="7418159" cy="4481805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2285998" y="5355863"/>
            <a:ext cx="5522259" cy="295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https://uktc-bg.com/stem-discovery-week/</a:t>
            </a:r>
            <a:endParaRPr lang="bg-BG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06824" y="519953"/>
            <a:ext cx="7646336" cy="887506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COMPASS PROJECT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http://www.scientix.eu/web/guest/projects/project-detail?articleId=660622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92" y="1422027"/>
            <a:ext cx="8004077" cy="42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0966" y="548759"/>
            <a:ext cx="2938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STEM Discovery </a:t>
            </a:r>
            <a:r>
              <a:rPr lang="en-US" b="1" dirty="0" smtClean="0">
                <a:hlinkClick r:id="rId2"/>
              </a:rPr>
              <a:t>WEEK</a:t>
            </a:r>
            <a:r>
              <a:rPr lang="en-US" b="1" dirty="0" smtClean="0"/>
              <a:t> 2018</a:t>
            </a:r>
          </a:p>
          <a:p>
            <a:r>
              <a:rPr lang="en-US" dirty="0"/>
              <a:t>Compass project competition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404937"/>
            <a:ext cx="2190750" cy="1643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29" y="3338511"/>
            <a:ext cx="2298700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" y="1545825"/>
            <a:ext cx="6308777" cy="3259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122019" y="590781"/>
            <a:ext cx="289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Discovery Week 2018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65" y="1080975"/>
            <a:ext cx="4408982" cy="272769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7" y="1080975"/>
            <a:ext cx="4550219" cy="231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982" y="3279915"/>
            <a:ext cx="4571268" cy="24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победители 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dirty="0">
                <a:latin typeface="Times New Roman" pitchFamily="18" charset="0"/>
                <a:cs typeface="Times New Roman" pitchFamily="18" charset="0"/>
              </a:rPr>
            </a:br>
            <a:endParaRPr lang="bg-BG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1181100"/>
            <a:ext cx="5689600" cy="4267200"/>
          </a:xfrm>
        </p:spPr>
      </p:pic>
      <p:sp>
        <p:nvSpPr>
          <p:cNvPr id="5" name="Rectangle 4"/>
          <p:cNvSpPr/>
          <p:nvPr/>
        </p:nvSpPr>
        <p:spPr>
          <a:xfrm>
            <a:off x="180975" y="2010460"/>
            <a:ext cx="1457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4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dirty="0">
                <a:latin typeface="Times New Roman" pitchFamily="18" charset="0"/>
                <a:cs typeface="Times New Roman" pitchFamily="18" charset="0"/>
              </a:rPr>
            </a:br>
            <a:endParaRPr lang="bg-BG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047750"/>
            <a:ext cx="5689600" cy="4267200"/>
          </a:xfrm>
        </p:spPr>
      </p:pic>
      <p:sp>
        <p:nvSpPr>
          <p:cNvPr id="5" name="Rectangle 4"/>
          <p:cNvSpPr/>
          <p:nvPr/>
        </p:nvSpPr>
        <p:spPr>
          <a:xfrm>
            <a:off x="390526" y="1972360"/>
            <a:ext cx="1390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1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dirty="0">
                <a:latin typeface="Times New Roman" pitchFamily="18" charset="0"/>
                <a:cs typeface="Times New Roman" pitchFamily="18" charset="0"/>
              </a:rPr>
            </a:br>
            <a:endParaRPr lang="bg-BG" sz="2400" dirty="0"/>
          </a:p>
        </p:txBody>
      </p:sp>
      <p:sp>
        <p:nvSpPr>
          <p:cNvPr id="5" name="Rectangle 4"/>
          <p:cNvSpPr/>
          <p:nvPr/>
        </p:nvSpPr>
        <p:spPr>
          <a:xfrm>
            <a:off x="342900" y="2210485"/>
            <a:ext cx="144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1447800"/>
            <a:ext cx="5689600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45" y="1852143"/>
            <a:ext cx="6362163" cy="35787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09875" y="914400"/>
            <a:ext cx="4086225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2017 г.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 един от 100-те най-добри световни проекта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762000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dirty="0">
                <a:latin typeface="Times New Roman" pitchFamily="18" charset="0"/>
                <a:cs typeface="Times New Roman" pitchFamily="18" charset="0"/>
              </a:rPr>
            </a:br>
            <a:endParaRPr lang="bg-BG" sz="2400" dirty="0"/>
          </a:p>
        </p:txBody>
      </p:sp>
      <p:sp>
        <p:nvSpPr>
          <p:cNvPr id="5" name="Rectangle 4"/>
          <p:cNvSpPr/>
          <p:nvPr/>
        </p:nvSpPr>
        <p:spPr>
          <a:xfrm>
            <a:off x="409575" y="1943785"/>
            <a:ext cx="1419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1181100"/>
            <a:ext cx="5689600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0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" y="1611358"/>
            <a:ext cx="6413480" cy="3770267"/>
          </a:xfrm>
        </p:spPr>
      </p:pic>
      <p:sp>
        <p:nvSpPr>
          <p:cNvPr id="3" name="Rounded Rectangle 2"/>
          <p:cNvSpPr/>
          <p:nvPr/>
        </p:nvSpPr>
        <p:spPr>
          <a:xfrm>
            <a:off x="1275009" y="334850"/>
            <a:ext cx="6774287" cy="631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на изследователския цикъл</a:t>
            </a:r>
            <a:endParaRPr lang="bg-BG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229350" y="1114426"/>
            <a:ext cx="2686051" cy="428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Next-Lab </a:t>
            </a:r>
            <a:r>
              <a:rPr lang="bg-BG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латформите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отворено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авторизиране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Graasp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споделяне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Golabz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подобрени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r>
              <a:rPr lang="bg-BG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добавянето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инструменти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3346" y="340578"/>
            <a:ext cx="3479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KAHOOT!: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create.kahoot.it/</a:t>
            </a:r>
            <a:endParaRPr lang="bg-BG" dirty="0" smtClean="0"/>
          </a:p>
          <a:p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4" y="1104899"/>
            <a:ext cx="3049866" cy="1571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986908"/>
            <a:ext cx="4669949" cy="2270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2" y="3292953"/>
            <a:ext cx="4273228" cy="22773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750" y="3831481"/>
            <a:ext cx="3714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EUN </a:t>
            </a:r>
            <a:r>
              <a:rPr lang="en-US" dirty="0"/>
              <a:t>and </a:t>
            </a:r>
            <a:r>
              <a:rPr lang="en-US" dirty="0" err="1"/>
              <a:t>Scientix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https://play.kahoot.it/#/?</a:t>
            </a:r>
            <a:r>
              <a:rPr lang="en-US" dirty="0" smtClean="0">
                <a:hlinkClick r:id="rId6"/>
              </a:rPr>
              <a:t>quizId=ddd2e6e3-e25b-4699-8d17-cc24138249f1</a:t>
            </a:r>
            <a:endParaRPr lang="bg-BG" dirty="0" smtClean="0"/>
          </a:p>
          <a:p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" y="1638717"/>
            <a:ext cx="81990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Navigation </a:t>
            </a:r>
            <a:r>
              <a:rPr lang="en-US" dirty="0"/>
              <a:t>through the Ages </a:t>
            </a:r>
          </a:p>
          <a:p>
            <a:r>
              <a:rPr lang="en-US" dirty="0" err="1"/>
              <a:t>Constelation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v.gd/luONVJ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Teaching </a:t>
            </a:r>
            <a:r>
              <a:rPr lang="en-US" dirty="0"/>
              <a:t>with Space and Astronomy in your Classroom</a:t>
            </a:r>
          </a:p>
          <a:p>
            <a:r>
              <a:rPr lang="en-US" dirty="0"/>
              <a:t>Comparing the sizes of Solar System's astronomical objects: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v.gd/eexK2v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Our </a:t>
            </a:r>
            <a:r>
              <a:rPr lang="en-US" dirty="0"/>
              <a:t>Wonderful Universe</a:t>
            </a:r>
          </a:p>
          <a:p>
            <a:r>
              <a:rPr lang="en-US" dirty="0"/>
              <a:t>VISUAL MOVEMENT AND PHASES OF THE MOON: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bit.ly/2zCPlCJ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Our </a:t>
            </a:r>
            <a:r>
              <a:rPr lang="en-US" dirty="0"/>
              <a:t>Fragile Planet </a:t>
            </a:r>
          </a:p>
          <a:p>
            <a:r>
              <a:rPr lang="en-US" dirty="0"/>
              <a:t>Climate change and its consequences: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bit.ly/2hrk3qG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 smtClean="0"/>
              <a:t>Mentep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MENtoring</a:t>
            </a:r>
            <a:r>
              <a:rPr lang="en-US" dirty="0"/>
              <a:t> Technology-Enhanced Pedagogy) </a:t>
            </a:r>
            <a:endParaRPr lang="en-US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mentep.eun.org/about</a:t>
            </a:r>
            <a:endParaRPr lang="en-US" dirty="0" smtClean="0"/>
          </a:p>
          <a:p>
            <a:r>
              <a:rPr lang="en-US" dirty="0">
                <a:hlinkClick r:id="rId7"/>
              </a:rPr>
              <a:t>http://mentep-sat-runner.eun.org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Inquiry-Based Teaching in Life Sciences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bit.ly/2qwLVxf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bg-BG" dirty="0" smtClean="0"/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71500" y="476249"/>
            <a:ext cx="7934325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courses: http://www.europeanschoolnetacademy.eu/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</a:t>
            </a:r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3450" y="2914650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The Networked Teacher – Teaching in the 21st Century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33450" y="2085975"/>
            <a:ext cx="750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hlinkClick r:id="rId3"/>
              </a:rPr>
              <a:t>Europeana</a:t>
            </a:r>
            <a:r>
              <a:rPr lang="en-US" b="1" dirty="0">
                <a:hlinkClick r:id="rId3"/>
              </a:rPr>
              <a:t> in your classroom: building 21st-century competences with digital cultural heritage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71500" y="476249"/>
            <a:ext cx="7934325" cy="1333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://www.europeanschoolnetacademy.eu/web/guest/courses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-201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1706" y="3560981"/>
            <a:ext cx="435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“Yes I can” – Empowering Student Learning</a:t>
            </a:r>
            <a:r>
              <a:rPr lang="en-US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3" y="1477239"/>
            <a:ext cx="6806457" cy="4233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1026" y="276910"/>
            <a:ext cx="7362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STEM Is Everywhere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!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Урок: „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Let's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planet for our children's children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://bit.ly/2TUNza3</a:t>
            </a:r>
            <a:endParaRPr lang="nl-N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4" y="2844496"/>
            <a:ext cx="5037310" cy="2837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3" y="447675"/>
            <a:ext cx="963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" y="1584028"/>
            <a:ext cx="4438650" cy="2255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9966" y="937697"/>
            <a:ext cx="3112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https://physlets.org/tracker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1552575"/>
            <a:ext cx="8039099" cy="411876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1075" y="476250"/>
            <a:ext cx="7096125" cy="771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in STEM' competition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380880"/>
            <a:ext cx="7767720" cy="1035796"/>
          </a:xfrm>
        </p:spPr>
        <p:txBody>
          <a:bodyPr/>
          <a:lstStyle/>
          <a:p>
            <a:r>
              <a:rPr lang="en-US" dirty="0"/>
              <a:t>https://bitly.com</a:t>
            </a:r>
            <a:r>
              <a:rPr lang="en-US" dirty="0" smtClean="0"/>
              <a:t>/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8" y="1017588"/>
            <a:ext cx="6671992" cy="4365625"/>
          </a:xfr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1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1" y="666750"/>
            <a:ext cx="4144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Discovery Week 2019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1" y="1352740"/>
            <a:ext cx="8237303" cy="4238433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9" y="1079645"/>
            <a:ext cx="6078830" cy="434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19908" y="350982"/>
            <a:ext cx="66454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Европейската Училищна Мрежа (EUN)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неправителствена организация </a:t>
            </a:r>
            <a:endParaRPr lang="bg-BG" sz="2400" b="1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7" y="1523998"/>
            <a:ext cx="7893218" cy="4029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5082" y="377309"/>
            <a:ext cx="3802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Discovery Week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858709"/>
            <a:ext cx="6638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moodle.scorepro.eu/course/view.php?id=55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524000"/>
            <a:ext cx="4384245" cy="22638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6699" y="853559"/>
            <a:ext cx="3802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Discovery Week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70" y="1565094"/>
            <a:ext cx="4319587" cy="2222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3787888"/>
            <a:ext cx="3752849" cy="193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74" y="1038225"/>
            <a:ext cx="83153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Като </a:t>
            </a:r>
            <a:r>
              <a:rPr lang="ru-RU" dirty="0"/>
              <a:t>част от инициативата STEM Discovery Week 2019 вчера в НПГ по КТС беше проведено обучение от Maria Brauchle. Темата на workshopa беше: „I аm a mathematician“.</a:t>
            </a:r>
          </a:p>
          <a:p>
            <a:r>
              <a:rPr lang="ru-RU" dirty="0"/>
              <a:t>Учениците бяха вдъхновени да учат математика и се запознаха с някои водещи аспекти на приложната математика. Голям интерес събуди обучението за използване на специалния динамичен софтуер Geogebra. Като резултат от обучението беше направата на „Валентинка“ като пулсиращо сърце. </a:t>
            </a:r>
          </a:p>
          <a:p>
            <a:r>
              <a:rPr lang="ru-RU" dirty="0" smtClean="0"/>
              <a:t>	В </a:t>
            </a:r>
            <a:r>
              <a:rPr lang="ru-RU" dirty="0"/>
              <a:t>резултат, инициативата се прехвърли и в часовете по математика - споделяйки своите впечатления с останалите, непринудено и спонтанно присъстващите се превърнаха в ментори по темата. Така, в часовете СИП-Математика, те с удоволствие представиха софтуера и възможностите му на своите съученици.</a:t>
            </a:r>
          </a:p>
          <a:p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3121494" y="434459"/>
            <a:ext cx="22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 </a:t>
            </a:r>
            <a:r>
              <a:rPr lang="bg-BG" dirty="0"/>
              <a:t>а</a:t>
            </a:r>
            <a:r>
              <a:rPr lang="en-US" dirty="0"/>
              <a:t>m a </a:t>
            </a:r>
            <a:r>
              <a:rPr lang="en-US" dirty="0" smtClean="0"/>
              <a:t>mathematician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259" y="4148188"/>
            <a:ext cx="2474912" cy="13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48" y="4152899"/>
            <a:ext cx="2405389" cy="13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4890" y="1069552"/>
            <a:ext cx="2907640" cy="1635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025125"/>
            <a:ext cx="2989540" cy="1681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2641" y="430768"/>
            <a:ext cx="2407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„I </a:t>
            </a:r>
            <a:r>
              <a:rPr lang="bg-BG" dirty="0"/>
              <a:t>а</a:t>
            </a:r>
            <a:r>
              <a:rPr lang="en-US" dirty="0"/>
              <a:t>m a mathematician“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299" y="2895599"/>
            <a:ext cx="82200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Ето </a:t>
            </a:r>
            <a:r>
              <a:rPr lang="ru-RU" dirty="0"/>
              <a:t>и някои от </a:t>
            </a:r>
            <a:r>
              <a:rPr lang="ru-RU" dirty="0" smtClean="0"/>
              <a:t>коментарите на учениците:</a:t>
            </a:r>
            <a:endParaRPr lang="ru-RU" dirty="0"/>
          </a:p>
          <a:p>
            <a:r>
              <a:rPr lang="ru-RU" dirty="0"/>
              <a:t>„За мен беше много полезно и с удоволствие днес ще покажа на моя клас какво съм научил. Със сигурност ще го използвам и в бъдеще.“ - </a:t>
            </a:r>
            <a:r>
              <a:rPr lang="ru-RU" i="1" dirty="0">
                <a:solidFill>
                  <a:schemeClr val="accent4"/>
                </a:solidFill>
              </a:rPr>
              <a:t>Станислав Момчилов</a:t>
            </a:r>
            <a:r>
              <a:rPr lang="ru-RU" dirty="0"/>
              <a:t>.</a:t>
            </a:r>
          </a:p>
          <a:p>
            <a:r>
              <a:rPr lang="ru-RU" dirty="0"/>
              <a:t>„Познавам Geogebra отдавна, но очевидно не достатъчно. Не знаех, че може да решава толкова сложни задачи. Освен това, накара ме да погледна решенията от друг ъгъл и да правя изводи.“ - </a:t>
            </a:r>
            <a:r>
              <a:rPr lang="ru-RU" i="1" dirty="0">
                <a:solidFill>
                  <a:schemeClr val="accent4"/>
                </a:solidFill>
              </a:rPr>
              <a:t>Валери Николов</a:t>
            </a:r>
            <a:r>
              <a:rPr lang="ru-RU" dirty="0"/>
              <a:t>.</a:t>
            </a:r>
          </a:p>
          <a:p>
            <a:r>
              <a:rPr lang="ru-RU" dirty="0"/>
              <a:t>„Не знаех, че с Geogebra мога да направя нещо толкова динамично… например сърце 😊.“ - </a:t>
            </a:r>
            <a:r>
              <a:rPr lang="ru-RU" i="1" dirty="0">
                <a:solidFill>
                  <a:schemeClr val="accent4"/>
                </a:solidFill>
              </a:rPr>
              <a:t>Поля Петрова</a:t>
            </a:r>
            <a:r>
              <a:rPr lang="ru-RU" dirty="0"/>
              <a:t>.</a:t>
            </a:r>
          </a:p>
          <a:p>
            <a:r>
              <a:rPr lang="ru-RU" dirty="0"/>
              <a:t>„Много ми хареса. Очаквам да има и следващи подобни уъркшопи.“- </a:t>
            </a:r>
            <a:r>
              <a:rPr lang="ru-RU" i="1" dirty="0">
                <a:solidFill>
                  <a:schemeClr val="accent4"/>
                </a:solidFill>
              </a:rPr>
              <a:t>Александър Диков</a:t>
            </a:r>
            <a:r>
              <a:rPr lang="ru-RU" dirty="0"/>
              <a:t>.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80879"/>
            <a:ext cx="8275320" cy="4751191"/>
          </a:xfrm>
        </p:spPr>
        <p:txBody>
          <a:bodyPr/>
          <a:lstStyle/>
          <a:p>
            <a:r>
              <a:rPr lang="en-US" dirty="0"/>
              <a:t> 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Manolova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Iveta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for participating in the STEM Alliance Competition during this year’s STEM Discovery Week 2019.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delighted to inform you, that your entry “I Am a Mathematician” is one of the winners in the Events category! Thank you for your outstanding contribution.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winner, we are glad to award you with the following: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Invitation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30th Science Projects Workshop in the Future Classroom Lab, Brussels (June 14-16, 2019) You are cordially invited to participate in the 30th Science Projects Workshop (SPW) taking place in the Future Classroom Lab (FCL) at European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(EUN), Brussels on 14-16 June 2019 co-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various STEM projects.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02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701376"/>
            <a:ext cx="7715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SCHOOL LABEL - PROMOTIONAL PACKAGE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133165"/>
            <a:ext cx="3543300" cy="216971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7425" y="1349767"/>
            <a:ext cx="4533900" cy="976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https://www.stemschoollabel.eu/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59" y="3133165"/>
            <a:ext cx="2378567" cy="839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1" y="3972659"/>
            <a:ext cx="2378566" cy="839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1" y="4812153"/>
            <a:ext cx="2378566" cy="83949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6294" y="825043"/>
            <a:ext cx="12779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Register</a:t>
            </a:r>
          </a:p>
          <a:p>
            <a:pPr algn="ctr"/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4" y="2390445"/>
            <a:ext cx="3556411" cy="21777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4606" y="3848101"/>
            <a:ext cx="421929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https://www.stemschoollabel.eu/criteria</a:t>
            </a:r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4124606" y="2592050"/>
            <a:ext cx="42192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STEM School?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1170" y="1597980"/>
            <a:ext cx="5419725" cy="676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https://www.stemschoollabel.eu/register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161" y="1474629"/>
            <a:ext cx="4912360" cy="276320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771650"/>
            <a:ext cx="5262880" cy="2960370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1143000" y="662940"/>
            <a:ext cx="410337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Астропарти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Байкал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707C8D-01F1-465C-AB19-AC11A24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381512"/>
            <a:ext cx="8013607" cy="1014165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Me, My Colleagues &amp; Go-Lab (1/2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Doran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1813DEB-A11A-437E-8C9A-D3C0D745C2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18897" y="5806991"/>
            <a:ext cx="2057400" cy="138363"/>
          </a:xfrm>
          <a:prstGeom prst="rect">
            <a:avLst/>
          </a:prstGeom>
        </p:spPr>
        <p:txBody>
          <a:bodyPr/>
          <a:lstStyle/>
          <a:p>
            <a:fld id="{B79C240B-9797-1646-A227-4A5A1A6FA218}" type="slidenum">
              <a:rPr lang="de-DE" smtClean="0"/>
              <a:pPr/>
              <a:t>58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xmlns="" id="{379B0C89-D6ED-47E5-9B32-F16A501B8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251701"/>
              </p:ext>
            </p:extLst>
          </p:nvPr>
        </p:nvGraphicFramePr>
        <p:xfrm>
          <a:off x="806825" y="1398494"/>
          <a:ext cx="4867834" cy="396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0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707C8D-01F1-465C-AB19-AC11A24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380880"/>
            <a:ext cx="7967160" cy="1353792"/>
          </a:xfrm>
        </p:spPr>
        <p:txBody>
          <a:bodyPr>
            <a:normAutofit/>
          </a:bodyPr>
          <a:lstStyle/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Me, My Colleagues &amp; Go-Lab (2/2)</a:t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Doran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1813DEB-A11A-437E-8C9A-D3C0D745C2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18897" y="5806991"/>
            <a:ext cx="2057400" cy="138363"/>
          </a:xfrm>
          <a:prstGeom prst="rect">
            <a:avLst/>
          </a:prstGeom>
        </p:spPr>
        <p:txBody>
          <a:bodyPr/>
          <a:lstStyle/>
          <a:p>
            <a:fld id="{B79C240B-9797-1646-A227-4A5A1A6FA21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2AA01A97-F6D7-43A1-B820-FE910366DFC5}"/>
              </a:ext>
            </a:extLst>
          </p:cNvPr>
          <p:cNvSpPr txBox="1">
            <a:spLocks/>
          </p:cNvSpPr>
          <p:nvPr/>
        </p:nvSpPr>
        <p:spPr>
          <a:xfrm>
            <a:off x="465608" y="1793789"/>
            <a:ext cx="4340392" cy="363129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sz="1800" b="1" dirty="0"/>
              <a:t>Reasons for success</a:t>
            </a:r>
          </a:p>
          <a:p>
            <a:pPr marL="0" indent="0">
              <a:spcBef>
                <a:spcPts val="900"/>
              </a:spcBef>
              <a:buNone/>
            </a:pPr>
            <a:endParaRPr lang="en-US" sz="1200" b="1" dirty="0"/>
          </a:p>
          <a:p>
            <a:pPr>
              <a:spcBef>
                <a:spcPts val="900"/>
              </a:spcBef>
            </a:pPr>
            <a:r>
              <a:rPr lang="en-US" sz="1800" b="1" dirty="0"/>
              <a:t>Interest </a:t>
            </a:r>
            <a:r>
              <a:rPr lang="en-US" sz="1800" dirty="0"/>
              <a:t>in Go-Lab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Young teachers (</a:t>
            </a:r>
            <a:r>
              <a:rPr lang="en-US" sz="1800" b="1" dirty="0"/>
              <a:t>digital natives</a:t>
            </a:r>
            <a:r>
              <a:rPr lang="en-US" sz="1800" dirty="0"/>
              <a:t>)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Need</a:t>
            </a:r>
            <a:r>
              <a:rPr lang="en-US" sz="1800" dirty="0"/>
              <a:t> for using technology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New</a:t>
            </a:r>
            <a:r>
              <a:rPr lang="en-US" sz="1800" dirty="0"/>
              <a:t> teaching </a:t>
            </a:r>
            <a:r>
              <a:rPr lang="en-US" sz="1800" b="1" dirty="0"/>
              <a:t>approach</a:t>
            </a:r>
            <a:r>
              <a:rPr lang="en-US" sz="1800" dirty="0"/>
              <a:t>/ methodology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Co-creation</a:t>
            </a:r>
            <a:r>
              <a:rPr lang="en-US" sz="1800" dirty="0"/>
              <a:t> 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Existing material (</a:t>
            </a:r>
            <a:r>
              <a:rPr lang="en-US" sz="1800" b="1" dirty="0"/>
              <a:t>duplicate</a:t>
            </a:r>
            <a:r>
              <a:rPr lang="en-US" sz="1800" dirty="0"/>
              <a:t> or “use”)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Demonstration first (</a:t>
            </a:r>
            <a:r>
              <a:rPr lang="en-US" sz="1800" b="1" dirty="0"/>
              <a:t>show then tell</a:t>
            </a:r>
            <a:r>
              <a:rPr lang="en-US" sz="1800" dirty="0"/>
              <a:t>)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Benefits to students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Attending </a:t>
            </a:r>
            <a:r>
              <a:rPr lang="en-US" sz="1800" b="1" dirty="0"/>
              <a:t>training</a:t>
            </a:r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E682A796-041D-4FE0-8075-45B8B1E09843}"/>
              </a:ext>
            </a:extLst>
          </p:cNvPr>
          <p:cNvSpPr txBox="1">
            <a:spLocks/>
          </p:cNvSpPr>
          <p:nvPr/>
        </p:nvSpPr>
        <p:spPr>
          <a:xfrm>
            <a:off x="4590847" y="1812566"/>
            <a:ext cx="4340392" cy="363129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sz="1800" b="1" dirty="0"/>
              <a:t>Reasons for “unsuccess”</a:t>
            </a:r>
          </a:p>
          <a:p>
            <a:pPr marL="0" indent="0">
              <a:spcBef>
                <a:spcPts val="900"/>
              </a:spcBef>
              <a:buNone/>
            </a:pPr>
            <a:endParaRPr lang="en-US" sz="1200" b="1" dirty="0"/>
          </a:p>
          <a:p>
            <a:pPr>
              <a:spcBef>
                <a:spcPts val="900"/>
              </a:spcBef>
            </a:pPr>
            <a:r>
              <a:rPr lang="en-US" sz="1800" b="1" dirty="0"/>
              <a:t>Don’t want</a:t>
            </a:r>
            <a:r>
              <a:rPr lang="en-US" sz="1800" dirty="0"/>
              <a:t> to “change a winning horse”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Lack of </a:t>
            </a:r>
            <a:r>
              <a:rPr lang="en-US" sz="1800" b="1" dirty="0"/>
              <a:t>motivation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School’s IT </a:t>
            </a:r>
            <a:r>
              <a:rPr lang="en-US" sz="1800" b="1" dirty="0"/>
              <a:t>infrastructure</a:t>
            </a:r>
            <a:r>
              <a:rPr lang="en-US" sz="1800" dirty="0"/>
              <a:t> 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Lack of </a:t>
            </a:r>
            <a:r>
              <a:rPr lang="en-US" sz="1800" b="1" dirty="0"/>
              <a:t>digital competencies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Time &amp; effort </a:t>
            </a:r>
            <a:r>
              <a:rPr lang="en-US" sz="1800" dirty="0"/>
              <a:t>to create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Complexity</a:t>
            </a:r>
            <a:r>
              <a:rPr lang="en-US" sz="1800" dirty="0"/>
              <a:t> of the ecosystem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“</a:t>
            </a:r>
            <a:r>
              <a:rPr lang="en-US" sz="1800" b="1" dirty="0"/>
              <a:t>Digital</a:t>
            </a:r>
            <a:r>
              <a:rPr lang="en-US" sz="1800" dirty="0"/>
              <a:t>” is </a:t>
            </a:r>
            <a:r>
              <a:rPr lang="en-US" sz="1800" b="1" dirty="0"/>
              <a:t>not</a:t>
            </a:r>
            <a:r>
              <a:rPr lang="en-US" sz="1800" dirty="0"/>
              <a:t> as </a:t>
            </a:r>
            <a:r>
              <a:rPr lang="en-US" sz="1800" b="1" dirty="0"/>
              <a:t>efficient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Other platforms </a:t>
            </a:r>
            <a:r>
              <a:rPr lang="en-US" sz="1800" dirty="0"/>
              <a:t>and resources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Sticking to </a:t>
            </a:r>
            <a:r>
              <a:rPr lang="en-US" sz="1800" b="1" dirty="0"/>
              <a:t>curriculum’s textbooks</a:t>
            </a:r>
          </a:p>
          <a:p>
            <a:pPr>
              <a:spcBef>
                <a:spcPts val="900"/>
              </a:spcBef>
            </a:pPr>
            <a:endParaRPr lang="en-US" sz="18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8" y="1524000"/>
            <a:ext cx="7839952" cy="3998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4416" y="676274"/>
            <a:ext cx="3724275" cy="35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www.scientix.eu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62225" y="1219200"/>
            <a:ext cx="4333875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Scientix</a:t>
            </a:r>
            <a:r>
              <a:rPr lang="en-US" dirty="0" smtClean="0"/>
              <a:t> </a:t>
            </a:r>
            <a:r>
              <a:rPr lang="bg-BG" dirty="0" smtClean="0"/>
              <a:t>проекта стартира 2009 г.</a:t>
            </a:r>
            <a:endParaRPr lang="bg-BG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707C8D-01F1-465C-AB19-AC11A24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0879"/>
            <a:ext cx="7767360" cy="1192427"/>
          </a:xfrm>
        </p:spPr>
        <p:txBody>
          <a:bodyPr>
            <a:normAutofit fontScale="90000"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Go-Lab 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Dissemination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my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Teaching-Community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Doran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1813DEB-A11A-437E-8C9A-D3C0D745C2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18897" y="5806991"/>
            <a:ext cx="2057400" cy="138363"/>
          </a:xfrm>
          <a:prstGeom prst="rect">
            <a:avLst/>
          </a:prstGeom>
        </p:spPr>
        <p:txBody>
          <a:bodyPr/>
          <a:lstStyle/>
          <a:p>
            <a:fld id="{B79C240B-9797-1646-A227-4A5A1A6FA21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C74B4834-7FA9-4077-A0BB-486FE15B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89" y="1304283"/>
            <a:ext cx="6936581" cy="2546825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900"/>
              </a:spcBef>
            </a:pPr>
            <a:r>
              <a:rPr lang="de-DE" sz="1800" b="1" dirty="0" err="1"/>
              <a:t>Whose</a:t>
            </a:r>
            <a:r>
              <a:rPr lang="de-DE" sz="1800" b="1" dirty="0"/>
              <a:t> support </a:t>
            </a:r>
            <a:r>
              <a:rPr lang="de-DE" sz="1800" b="1" dirty="0" err="1"/>
              <a:t>would</a:t>
            </a:r>
            <a:r>
              <a:rPr lang="de-DE" sz="1800" b="1" dirty="0"/>
              <a:t> </a:t>
            </a:r>
            <a:r>
              <a:rPr lang="de-DE" sz="1800" b="1" dirty="0" err="1"/>
              <a:t>you</a:t>
            </a:r>
            <a:r>
              <a:rPr lang="de-DE" sz="1800" b="1" dirty="0"/>
              <a:t> </a:t>
            </a:r>
            <a:r>
              <a:rPr lang="de-DE" sz="1800" b="1" dirty="0" err="1"/>
              <a:t>need</a:t>
            </a:r>
            <a:r>
              <a:rPr lang="de-DE" sz="1800" b="1" dirty="0"/>
              <a:t>? </a:t>
            </a:r>
          </a:p>
          <a:p>
            <a:pPr marL="0" indent="0">
              <a:spcBef>
                <a:spcPts val="900"/>
              </a:spcBef>
            </a:pPr>
            <a:endParaRPr lang="de-DE" sz="1275" b="1" dirty="0"/>
          </a:p>
          <a:p>
            <a:pPr>
              <a:spcBef>
                <a:spcPts val="900"/>
              </a:spcBef>
            </a:pPr>
            <a:r>
              <a:rPr lang="de-DE" sz="1800" b="1" dirty="0"/>
              <a:t>Regional </a:t>
            </a:r>
            <a:r>
              <a:rPr lang="de-DE" sz="1800" b="1" dirty="0" err="1"/>
              <a:t>authorities</a:t>
            </a:r>
            <a:r>
              <a:rPr lang="de-DE" sz="1800" b="1" dirty="0"/>
              <a:t>*,</a:t>
            </a:r>
            <a:r>
              <a:rPr lang="de-DE" sz="1800" dirty="0" err="1"/>
              <a:t>educational</a:t>
            </a:r>
            <a:r>
              <a:rPr lang="de-DE" sz="1800" dirty="0"/>
              <a:t> </a:t>
            </a:r>
            <a:r>
              <a:rPr lang="de-DE" sz="1800" dirty="0" err="1"/>
              <a:t>institutions</a:t>
            </a:r>
            <a:r>
              <a:rPr lang="de-DE" sz="1800" dirty="0"/>
              <a:t>, </a:t>
            </a:r>
            <a:r>
              <a:rPr lang="de-DE" sz="1800" dirty="0" err="1"/>
              <a:t>inspectors</a:t>
            </a:r>
            <a:endParaRPr lang="de-DE" sz="1800" dirty="0"/>
          </a:p>
          <a:p>
            <a:pPr>
              <a:spcBef>
                <a:spcPts val="900"/>
              </a:spcBef>
            </a:pPr>
            <a:r>
              <a:rPr lang="de-DE" sz="1800" b="1" dirty="0"/>
              <a:t>Administration</a:t>
            </a:r>
            <a:r>
              <a:rPr lang="de-DE" sz="1800" dirty="0"/>
              <a:t>** / </a:t>
            </a:r>
            <a:r>
              <a:rPr lang="de-DE" sz="1800" dirty="0" err="1"/>
              <a:t>headmaster</a:t>
            </a:r>
            <a:endParaRPr lang="de-DE" sz="1800" dirty="0"/>
          </a:p>
          <a:p>
            <a:pPr>
              <a:spcBef>
                <a:spcPts val="900"/>
              </a:spcBef>
            </a:pPr>
            <a:r>
              <a:rPr lang="de-DE" sz="1800" b="1" dirty="0"/>
              <a:t>Head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department</a:t>
            </a:r>
            <a:r>
              <a:rPr lang="de-DE" sz="1800" dirty="0"/>
              <a:t> / </a:t>
            </a:r>
            <a:r>
              <a:rPr lang="de-DE" sz="1800" dirty="0" err="1"/>
              <a:t>coordinator</a:t>
            </a:r>
            <a:endParaRPr lang="de-DE" sz="1800" dirty="0"/>
          </a:p>
          <a:p>
            <a:pPr>
              <a:spcBef>
                <a:spcPts val="900"/>
              </a:spcBef>
            </a:pPr>
            <a:r>
              <a:rPr lang="de-DE" sz="1800" dirty="0"/>
              <a:t>Teachers </a:t>
            </a:r>
            <a:r>
              <a:rPr lang="de-DE" sz="1800" b="1" dirty="0" err="1"/>
              <a:t>resource</a:t>
            </a:r>
            <a:r>
              <a:rPr lang="de-DE" sz="1800" b="1" dirty="0"/>
              <a:t> </a:t>
            </a:r>
            <a:r>
              <a:rPr lang="de-DE" sz="1800" b="1" dirty="0" err="1"/>
              <a:t>centre</a:t>
            </a:r>
            <a:r>
              <a:rPr lang="de-DE" sz="1800" b="1" dirty="0"/>
              <a:t> </a:t>
            </a:r>
          </a:p>
          <a:p>
            <a:pPr>
              <a:spcBef>
                <a:spcPts val="900"/>
              </a:spcBef>
            </a:pPr>
            <a:r>
              <a:rPr lang="de-DE" sz="1800" b="1" dirty="0"/>
              <a:t>Teachers</a:t>
            </a:r>
            <a:r>
              <a:rPr lang="de-DE" sz="1800" dirty="0"/>
              <a:t> / </a:t>
            </a:r>
            <a:r>
              <a:rPr lang="de-DE" sz="1800" dirty="0" err="1"/>
              <a:t>colleagues</a:t>
            </a:r>
            <a:endParaRPr lang="de-DE" sz="1800" dirty="0"/>
          </a:p>
          <a:p>
            <a:pPr>
              <a:spcBef>
                <a:spcPts val="900"/>
              </a:spcBef>
            </a:pPr>
            <a:r>
              <a:rPr lang="de-DE" sz="1800" b="1" dirty="0"/>
              <a:t>Trainers</a:t>
            </a:r>
          </a:p>
          <a:p>
            <a:pPr>
              <a:spcBef>
                <a:spcPts val="900"/>
              </a:spcBef>
            </a:pPr>
            <a:endParaRPr lang="de-DE" sz="1800" dirty="0"/>
          </a:p>
          <a:p>
            <a:pPr>
              <a:spcBef>
                <a:spcPts val="900"/>
              </a:spcBef>
            </a:pPr>
            <a:endParaRPr lang="de-DE" sz="18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700C082A-0881-4C0A-89A4-9B8B5678CE10}"/>
              </a:ext>
            </a:extLst>
          </p:cNvPr>
          <p:cNvSpPr txBox="1">
            <a:spLocks/>
          </p:cNvSpPr>
          <p:nvPr/>
        </p:nvSpPr>
        <p:spPr>
          <a:xfrm>
            <a:off x="471487" y="4497854"/>
            <a:ext cx="8701088" cy="7143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00" i="1" dirty="0"/>
              <a:t>*Admin and </a:t>
            </a:r>
            <a:r>
              <a:rPr lang="de-DE" sz="1500" i="1" dirty="0" err="1"/>
              <a:t>authorities</a:t>
            </a:r>
            <a:r>
              <a:rPr lang="de-DE" sz="1500" i="1" dirty="0"/>
              <a:t> support </a:t>
            </a:r>
            <a:r>
              <a:rPr lang="de-DE" sz="1500" i="1" dirty="0" err="1"/>
              <a:t>for</a:t>
            </a:r>
            <a:r>
              <a:rPr lang="de-DE" sz="1500" i="1" dirty="0"/>
              <a:t> </a:t>
            </a:r>
            <a:r>
              <a:rPr lang="de-DE" sz="1500" i="1" dirty="0" err="1"/>
              <a:t>promotion</a:t>
            </a:r>
            <a:r>
              <a:rPr lang="de-DE" sz="1500" i="1" dirty="0"/>
              <a:t> and </a:t>
            </a:r>
            <a:r>
              <a:rPr lang="de-DE" sz="1500" i="1" dirty="0" err="1"/>
              <a:t>acceptance</a:t>
            </a:r>
            <a:endParaRPr lang="de-DE" sz="1500" i="1" dirty="0"/>
          </a:p>
          <a:p>
            <a:pPr marL="0" indent="0">
              <a:buNone/>
            </a:pPr>
            <a:r>
              <a:rPr lang="de-DE" sz="1500" i="1" dirty="0"/>
              <a:t>**Admin support in </a:t>
            </a:r>
            <a:r>
              <a:rPr lang="de-DE" sz="1500" i="1" dirty="0" err="1"/>
              <a:t>logistics</a:t>
            </a:r>
            <a:r>
              <a:rPr lang="de-DE" sz="1500" i="1" dirty="0"/>
              <a:t>; IT </a:t>
            </a:r>
            <a:r>
              <a:rPr lang="de-DE" sz="1500" i="1" dirty="0" err="1"/>
              <a:t>infrastructure</a:t>
            </a:r>
            <a:r>
              <a:rPr lang="de-DE" sz="1500" i="1" dirty="0"/>
              <a:t> (</a:t>
            </a:r>
            <a:r>
              <a:rPr lang="de-DE" sz="1500" i="1" dirty="0" err="1"/>
              <a:t>devices</a:t>
            </a:r>
            <a:r>
              <a:rPr lang="de-DE" sz="1500" i="1" dirty="0"/>
              <a:t> &amp; WIFI), </a:t>
            </a:r>
            <a:r>
              <a:rPr lang="de-DE" sz="1500" i="1" dirty="0" err="1"/>
              <a:t>computer</a:t>
            </a:r>
            <a:r>
              <a:rPr lang="de-DE" sz="1500" i="1" dirty="0"/>
              <a:t> </a:t>
            </a:r>
            <a:r>
              <a:rPr lang="de-DE" sz="1500" i="1" dirty="0" err="1"/>
              <a:t>room</a:t>
            </a:r>
            <a:r>
              <a:rPr lang="de-DE" sz="1500" i="1" dirty="0"/>
              <a:t> </a:t>
            </a:r>
            <a:r>
              <a:rPr lang="de-DE" sz="1500" i="1" dirty="0" err="1"/>
              <a:t>scheduling</a:t>
            </a:r>
            <a:r>
              <a:rPr lang="de-DE" sz="1500" i="1" dirty="0"/>
              <a:t>…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2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707C8D-01F1-465C-AB19-AC11A24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9" y="380879"/>
            <a:ext cx="7798631" cy="1326897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Encouraging Teachers to use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Go-Lab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Doran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1813DEB-A11A-437E-8C9A-D3C0D745C2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18897" y="5806991"/>
            <a:ext cx="2057400" cy="138363"/>
          </a:xfrm>
          <a:prstGeom prst="rect">
            <a:avLst/>
          </a:prstGeom>
        </p:spPr>
        <p:txBody>
          <a:bodyPr/>
          <a:lstStyle/>
          <a:p>
            <a:fld id="{B79C240B-9797-1646-A227-4A5A1A6FA21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70643DEC-6A85-4B81-905E-BEDB9E2EC14A}"/>
              </a:ext>
            </a:extLst>
          </p:cNvPr>
          <p:cNvSpPr txBox="1">
            <a:spLocks/>
          </p:cNvSpPr>
          <p:nvPr/>
        </p:nvSpPr>
        <p:spPr>
          <a:xfrm>
            <a:off x="602455" y="1442361"/>
            <a:ext cx="7750969" cy="34267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GB" sz="1800" b="1" dirty="0"/>
              <a:t>What would encourage more teachers from your school/region to use Go-Lab?</a:t>
            </a:r>
          </a:p>
          <a:p>
            <a:pPr marL="0" indent="0">
              <a:spcBef>
                <a:spcPts val="900"/>
              </a:spcBef>
              <a:buNone/>
            </a:pPr>
            <a:endParaRPr lang="en-GB" sz="1200" b="1" dirty="0">
              <a:solidFill>
                <a:srgbClr val="5050D2"/>
              </a:solidFill>
            </a:endParaRPr>
          </a:p>
          <a:p>
            <a:pPr marL="0">
              <a:spcBef>
                <a:spcPts val="900"/>
              </a:spcBef>
            </a:pPr>
            <a:r>
              <a:rPr lang="en-GB" sz="1800" b="1" dirty="0"/>
              <a:t>Professional training</a:t>
            </a:r>
            <a:r>
              <a:rPr lang="en-GB" sz="1800" dirty="0"/>
              <a:t>, courses, webinars and support (free/ funded)</a:t>
            </a:r>
          </a:p>
          <a:p>
            <a:pPr marL="0">
              <a:spcBef>
                <a:spcPts val="900"/>
              </a:spcBef>
            </a:pPr>
            <a:r>
              <a:rPr lang="en-GB" sz="1800" b="1" dirty="0"/>
              <a:t>Peer-to-peer training</a:t>
            </a:r>
            <a:r>
              <a:rPr lang="en-GB" sz="1800" dirty="0"/>
              <a:t>, co-creation of curriculum specific ILSs and support </a:t>
            </a:r>
          </a:p>
          <a:p>
            <a:pPr marL="0">
              <a:spcBef>
                <a:spcPts val="900"/>
              </a:spcBef>
            </a:pPr>
            <a:r>
              <a:rPr lang="en-GB" sz="1800" dirty="0"/>
              <a:t>Local Go-Lab </a:t>
            </a:r>
            <a:r>
              <a:rPr lang="en-GB" sz="1800" b="1" dirty="0"/>
              <a:t>teachers’ network </a:t>
            </a:r>
            <a:r>
              <a:rPr lang="en-GB" sz="1800" dirty="0"/>
              <a:t>&amp; Go-Lab school steering team / job shadowing </a:t>
            </a:r>
          </a:p>
          <a:p>
            <a:pPr marL="0">
              <a:spcBef>
                <a:spcPts val="900"/>
              </a:spcBef>
            </a:pPr>
            <a:r>
              <a:rPr lang="en-GB" sz="1800" dirty="0"/>
              <a:t>Receiving </a:t>
            </a:r>
            <a:r>
              <a:rPr lang="en-GB" sz="1800" b="1" dirty="0"/>
              <a:t>recognition</a:t>
            </a:r>
            <a:r>
              <a:rPr lang="en-GB" sz="1800" dirty="0"/>
              <a:t> for attending training and working with the ecosystem</a:t>
            </a:r>
          </a:p>
          <a:p>
            <a:pPr marL="0">
              <a:spcBef>
                <a:spcPts val="900"/>
              </a:spcBef>
            </a:pPr>
            <a:r>
              <a:rPr lang="en-GB" sz="1800" dirty="0"/>
              <a:t>Presentations/ </a:t>
            </a:r>
            <a:r>
              <a:rPr lang="en-GB" sz="1800" b="1" dirty="0"/>
              <a:t>demonstrations with students</a:t>
            </a:r>
            <a:r>
              <a:rPr lang="en-GB" sz="1800" dirty="0"/>
              <a:t>‘ participation</a:t>
            </a:r>
          </a:p>
          <a:p>
            <a:pPr marL="0">
              <a:spcBef>
                <a:spcPts val="900"/>
              </a:spcBef>
            </a:pPr>
            <a:r>
              <a:rPr lang="en-GB" sz="1800" b="1" dirty="0"/>
              <a:t>Networking</a:t>
            </a:r>
            <a:r>
              <a:rPr lang="en-GB" sz="1800" dirty="0"/>
              <a:t> events</a:t>
            </a:r>
          </a:p>
          <a:p>
            <a:pPr marL="0">
              <a:spcBef>
                <a:spcPts val="900"/>
              </a:spcBef>
            </a:pPr>
            <a:r>
              <a:rPr lang="en-GB" sz="1800" dirty="0"/>
              <a:t>Go-Lab </a:t>
            </a:r>
            <a:r>
              <a:rPr lang="en-GB" sz="1800" b="1" dirty="0"/>
              <a:t>affiliated funded projects </a:t>
            </a:r>
            <a:r>
              <a:rPr lang="en-GB" sz="1800" dirty="0"/>
              <a:t>at school/ region</a:t>
            </a:r>
          </a:p>
          <a:p>
            <a:pPr marL="0">
              <a:spcBef>
                <a:spcPts val="900"/>
              </a:spcBef>
            </a:pPr>
            <a:r>
              <a:rPr lang="en-GB" sz="1800" dirty="0"/>
              <a:t>Enriching and simplifying the </a:t>
            </a:r>
            <a:r>
              <a:rPr lang="en-GB" sz="1800" b="1" dirty="0"/>
              <a:t>ecosystem</a:t>
            </a:r>
          </a:p>
          <a:p>
            <a:pPr marL="0">
              <a:spcBef>
                <a:spcPts val="900"/>
              </a:spcBef>
            </a:pPr>
            <a:endParaRPr lang="de-DE" sz="1800" dirty="0"/>
          </a:p>
          <a:p>
            <a:pPr marL="0">
              <a:spcBef>
                <a:spcPts val="900"/>
              </a:spcBef>
            </a:pPr>
            <a:endParaRPr lang="de-DE" sz="1800" dirty="0"/>
          </a:p>
          <a:p>
            <a:pPr marL="0">
              <a:spcBef>
                <a:spcPts val="900"/>
              </a:spcBef>
            </a:pPr>
            <a:endParaRPr lang="de-DE" sz="18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56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707C8D-01F1-465C-AB19-AC11A247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9" y="380880"/>
            <a:ext cx="7798631" cy="1205874"/>
          </a:xfrm>
        </p:spPr>
        <p:txBody>
          <a:bodyPr>
            <a:normAutofit fontScale="90000"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Me, My Admin &amp; 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Go-Lab</a:t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Doran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434BA8C1-B9F1-45C3-ABEB-54996D8E979D}"/>
              </a:ext>
            </a:extLst>
          </p:cNvPr>
          <p:cNvSpPr txBox="1">
            <a:spLocks/>
          </p:cNvSpPr>
          <p:nvPr/>
        </p:nvSpPr>
        <p:spPr>
          <a:xfrm>
            <a:off x="478248" y="1556498"/>
            <a:ext cx="3929272" cy="3572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sz="1800" b="1" dirty="0"/>
              <a:t>Reasons to adopt Go-Lab</a:t>
            </a:r>
          </a:p>
          <a:p>
            <a:pPr marL="0" indent="0">
              <a:spcBef>
                <a:spcPts val="900"/>
              </a:spcBef>
              <a:buNone/>
            </a:pPr>
            <a:endParaRPr lang="en-US" sz="1200" b="1" dirty="0"/>
          </a:p>
          <a:p>
            <a:pPr>
              <a:spcBef>
                <a:spcPts val="900"/>
              </a:spcBef>
            </a:pPr>
            <a:r>
              <a:rPr lang="en-US" sz="1800" dirty="0"/>
              <a:t>Admin’s interest in supporting </a:t>
            </a:r>
            <a:r>
              <a:rPr lang="en-US" sz="1800" b="1" dirty="0"/>
              <a:t>innovation with ICT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If </a:t>
            </a:r>
            <a:r>
              <a:rPr lang="en-US" sz="1800" b="1" dirty="0"/>
              <a:t>teachers</a:t>
            </a:r>
            <a:r>
              <a:rPr lang="en-US" sz="1800" dirty="0"/>
              <a:t> want it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It’s </a:t>
            </a:r>
            <a:r>
              <a:rPr lang="en-US" sz="1800" b="1" dirty="0"/>
              <a:t>free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Motivating</a:t>
            </a:r>
            <a:r>
              <a:rPr lang="en-US" sz="1800" dirty="0"/>
              <a:t> for students 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All lessons and materials in </a:t>
            </a:r>
            <a:r>
              <a:rPr lang="en-US" sz="1800" b="1" dirty="0"/>
              <a:t>one place</a:t>
            </a:r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  <a:p>
            <a:pPr>
              <a:spcBef>
                <a:spcPts val="900"/>
              </a:spcBef>
            </a:pPr>
            <a:endParaRPr lang="en-US" sz="18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6C3E6848-4AD3-4294-857B-2C4EF687544B}"/>
              </a:ext>
            </a:extLst>
          </p:cNvPr>
          <p:cNvSpPr txBox="1">
            <a:spLocks/>
          </p:cNvSpPr>
          <p:nvPr/>
        </p:nvSpPr>
        <p:spPr>
          <a:xfrm>
            <a:off x="4624969" y="1580032"/>
            <a:ext cx="4492247" cy="3572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A000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sz="1800" b="1" dirty="0"/>
              <a:t>Reasons not to adopt Go-Lab</a:t>
            </a:r>
          </a:p>
          <a:p>
            <a:pPr marL="0" indent="0">
              <a:spcBef>
                <a:spcPts val="900"/>
              </a:spcBef>
              <a:buNone/>
            </a:pPr>
            <a:endParaRPr lang="en-US" sz="1200" b="1" dirty="0"/>
          </a:p>
          <a:p>
            <a:pPr>
              <a:spcBef>
                <a:spcPts val="900"/>
              </a:spcBef>
            </a:pPr>
            <a:r>
              <a:rPr lang="en-US" sz="1800" dirty="0"/>
              <a:t>If </a:t>
            </a:r>
            <a:r>
              <a:rPr lang="en-US" sz="1800" b="1" dirty="0"/>
              <a:t>teachers</a:t>
            </a:r>
            <a:r>
              <a:rPr lang="en-US" sz="1800" dirty="0"/>
              <a:t> do not want it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Clear direct link to </a:t>
            </a:r>
            <a:r>
              <a:rPr lang="en-US" sz="1800" b="1" dirty="0"/>
              <a:t>local curriculum </a:t>
            </a:r>
            <a:r>
              <a:rPr lang="en-US" sz="1800" dirty="0"/>
              <a:t>missing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Teachers lack of </a:t>
            </a:r>
            <a:r>
              <a:rPr lang="en-US" sz="1800" b="1" dirty="0"/>
              <a:t>IT skills </a:t>
            </a:r>
            <a:r>
              <a:rPr lang="en-US" sz="1800" dirty="0"/>
              <a:t>/ confidence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Insufficient </a:t>
            </a:r>
            <a:r>
              <a:rPr lang="en-US" sz="1800" b="1" dirty="0"/>
              <a:t>IT infrastructure</a:t>
            </a:r>
            <a:r>
              <a:rPr lang="en-US" sz="1800" dirty="0"/>
              <a:t>/ financing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Logistics</a:t>
            </a:r>
            <a:r>
              <a:rPr lang="en-US" sz="1800" dirty="0"/>
              <a:t> /scheduling rooms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Needs </a:t>
            </a:r>
            <a:r>
              <a:rPr lang="en-US" sz="1800" b="1" dirty="0"/>
              <a:t>time &amp; effort </a:t>
            </a:r>
            <a:r>
              <a:rPr lang="en-US" sz="1800" dirty="0"/>
              <a:t>to learn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Difficulty in </a:t>
            </a:r>
            <a:r>
              <a:rPr lang="en-US" sz="1800" b="1" dirty="0"/>
              <a:t>creating new ILSs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Not seeing advantages / </a:t>
            </a:r>
            <a:r>
              <a:rPr lang="en-US" sz="1800" b="1" dirty="0"/>
              <a:t>No need </a:t>
            </a:r>
            <a:r>
              <a:rPr lang="en-US" sz="1800" dirty="0"/>
              <a:t>for Go-Lab</a:t>
            </a:r>
          </a:p>
          <a:p>
            <a:pPr>
              <a:spcBef>
                <a:spcPts val="900"/>
              </a:spcBef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77290" y="2408605"/>
            <a:ext cx="6732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https://graasp.eu/resources/5dcaceb3cb22cdfcde6e6003</a:t>
            </a:r>
            <a:endParaRPr lang="bg-BG" dirty="0"/>
          </a:p>
        </p:txBody>
      </p:sp>
      <p:sp>
        <p:nvSpPr>
          <p:cNvPr id="3" name="Закръглен правоъгълник 2"/>
          <p:cNvSpPr/>
          <p:nvPr/>
        </p:nvSpPr>
        <p:spPr>
          <a:xfrm>
            <a:off x="1177290" y="662940"/>
            <a:ext cx="6617970" cy="86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Instructions to use offline Inquiry Learning Spaces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кръглен правоъгълник 1"/>
          <p:cNvSpPr/>
          <p:nvPr/>
        </p:nvSpPr>
        <p:spPr>
          <a:xfrm>
            <a:off x="1920240" y="514350"/>
            <a:ext cx="5234940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mentimeter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2991838" y="1712714"/>
            <a:ext cx="3091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https://www.mentimeter.com/</a:t>
            </a:r>
            <a:endParaRPr lang="bg-BG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  <p:sp>
        <p:nvSpPr>
          <p:cNvPr id="5" name="Закръглен правоъгълник 4"/>
          <p:cNvSpPr/>
          <p:nvPr/>
        </p:nvSpPr>
        <p:spPr>
          <a:xfrm>
            <a:off x="2571750" y="3097709"/>
            <a:ext cx="4354830" cy="1040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/>
              </a:rPr>
              <a:t>www.menti.com</a:t>
            </a:r>
            <a:endParaRPr lang="en-US" dirty="0" smtClean="0"/>
          </a:p>
          <a:p>
            <a:pPr algn="ctr"/>
            <a:r>
              <a:rPr lang="bg-BG" dirty="0" smtClean="0"/>
              <a:t>Код</a:t>
            </a:r>
            <a:r>
              <a:rPr lang="bg-BG" dirty="0" smtClean="0"/>
              <a:t>: 812691</a:t>
            </a:r>
            <a:endParaRPr lang="bg-BG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2583180" y="20820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https://www.mentimeter.com/s/15bc8c7a534e366421bd2566e4306bb8/cf26b3510c75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62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48640" y="628650"/>
            <a:ext cx="7703820" cy="491153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" y="697230"/>
            <a:ext cx="8138160" cy="4549139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9141" y="289724"/>
            <a:ext cx="4733365" cy="490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Labs Land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34" y="1150029"/>
            <a:ext cx="6959708" cy="434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6799" y="780697"/>
            <a:ext cx="4338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https://labs.land/ppmg-botevgrad/?</a:t>
            </a:r>
            <a:r>
              <a:rPr lang="en-US" dirty="0" smtClean="0">
                <a:hlinkClick r:id="rId3"/>
              </a:rPr>
              <a:t>lang=en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2" y="470645"/>
            <a:ext cx="7982174" cy="49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0075" y="190500"/>
            <a:ext cx="7929563" cy="5276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Цеца Цолова Христова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 КТС гр.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Правец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Scientix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посланик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България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e-mail: tzetza@gmail.com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www.facebook.com/tsetsa.tsolova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ceca_hr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://ceca-scientix.blogspot.bg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440206"/>
            <a:ext cx="3143598" cy="164949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16824" cy="884461"/>
          </a:xfrm>
        </p:spPr>
        <p:txBody>
          <a:bodyPr/>
          <a:lstStyle/>
          <a:p>
            <a:pPr algn="ctr"/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Scientix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предлага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Контейнер за съдържание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5766893"/>
              </p:ext>
            </p:extLst>
          </p:nvPr>
        </p:nvGraphicFramePr>
        <p:xfrm>
          <a:off x="1081825" y="1035676"/>
          <a:ext cx="7173533" cy="423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8725" y="2209801"/>
            <a:ext cx="6858000" cy="240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Ви за вниманието!</a:t>
            </a:r>
            <a:endParaRPr lang="bg-B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5459" y="1133341"/>
            <a:ext cx="2459865" cy="13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</a:t>
            </a:r>
            <a:r>
              <a:rPr lang="bg-BG" dirty="0"/>
              <a:t>УЧИТЕЛ</a:t>
            </a:r>
          </a:p>
        </p:txBody>
      </p:sp>
      <p:sp>
        <p:nvSpPr>
          <p:cNvPr id="3" name="Oval 2"/>
          <p:cNvSpPr/>
          <p:nvPr/>
        </p:nvSpPr>
        <p:spPr>
          <a:xfrm>
            <a:off x="3464417" y="2176530"/>
            <a:ext cx="2521039" cy="1532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78639" y="949920"/>
            <a:ext cx="2347175" cy="145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STEM </a:t>
            </a:r>
            <a:r>
              <a:rPr lang="bg-BG" dirty="0" smtClean="0"/>
              <a:t>СПЕЦИАЛИСТИ</a:t>
            </a:r>
            <a:endParaRPr lang="bg-BG" dirty="0"/>
          </a:p>
        </p:txBody>
      </p:sp>
      <p:sp>
        <p:nvSpPr>
          <p:cNvPr id="5" name="Oval 4"/>
          <p:cNvSpPr/>
          <p:nvPr/>
        </p:nvSpPr>
        <p:spPr>
          <a:xfrm>
            <a:off x="798490" y="3451538"/>
            <a:ext cx="2665927" cy="140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ИЗСЛЕДОВАТЕЛИ</a:t>
            </a:r>
            <a:endParaRPr lang="bg-BG" dirty="0"/>
          </a:p>
        </p:txBody>
      </p:sp>
      <p:sp>
        <p:nvSpPr>
          <p:cNvPr id="6" name="Oval 5"/>
          <p:cNvSpPr/>
          <p:nvPr/>
        </p:nvSpPr>
        <p:spPr>
          <a:xfrm>
            <a:off x="5985457" y="3348507"/>
            <a:ext cx="2723882" cy="1506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 SCIENTIX  НАЦИОНАЛНИ КОНТАКТНИ ТОЧКИ И ПОСЛАНИЦИ</a:t>
            </a:r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2591580" y="488255"/>
            <a:ext cx="3216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</a:t>
            </a:r>
          </a:p>
        </p:txBody>
      </p:sp>
      <p:cxnSp>
        <p:nvCxnSpPr>
          <p:cNvPr id="9" name="Straight Connector 8"/>
          <p:cNvCxnSpPr>
            <a:endCxn id="3" idx="1"/>
          </p:cNvCxnSpPr>
          <p:nvPr/>
        </p:nvCxnSpPr>
        <p:spPr>
          <a:xfrm>
            <a:off x="3074001" y="2009104"/>
            <a:ext cx="759614" cy="391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63673" y="1889976"/>
            <a:ext cx="843566" cy="5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7"/>
          </p:cNvCxnSpPr>
          <p:nvPr/>
        </p:nvCxnSpPr>
        <p:spPr>
          <a:xfrm flipV="1">
            <a:off x="3074001" y="3438661"/>
            <a:ext cx="557841" cy="218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63673" y="3348507"/>
            <a:ext cx="1687133" cy="1275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" y="1234397"/>
            <a:ext cx="7686692" cy="396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142445" y="579549"/>
            <a:ext cx="3387144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04A80D44CF8E4CA6523EF81EDB643B" ma:contentTypeVersion="45" ma:contentTypeDescription="Create a new document." ma:contentTypeScope="" ma:versionID="32585736bd81ab7687b04990653f11b8">
  <xsd:schema xmlns:xsd="http://www.w3.org/2001/XMLSchema" xmlns:xs="http://www.w3.org/2001/XMLSchema" xmlns:p="http://schemas.microsoft.com/office/2006/metadata/properties" xmlns:ns1="http://schemas.microsoft.com/sharepoint/v3" xmlns:ns2="f71a82e9-6e7c-42e0-9e82-8aeef2368e32" targetNamespace="http://schemas.microsoft.com/office/2006/metadata/properties" ma:root="true" ma:fieldsID="ce0207e53f1f299c44c6f13a1dd38318" ns1:_="" ns2:_="">
    <xsd:import namespace="http://schemas.microsoft.com/sharepoint/v3"/>
    <xsd:import namespace="f71a82e9-6e7c-42e0-9e82-8aeef2368e32"/>
    <xsd:element name="properties">
      <xsd:complexType>
        <xsd:sequence>
          <xsd:element name="documentManagement">
            <xsd:complexType>
              <xsd:all>
                <xsd:element ref="ns2:Update_x0020_Schedule" minOccurs="0"/>
                <xsd:element ref="ns2:Document_x0020_Owner" minOccurs="0"/>
                <xsd:element ref="ns2:Expiration_x0020_Date0" minOccurs="0"/>
                <xsd:element ref="ns2:Link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a82e9-6e7c-42e0-9e82-8aeef2368e32" elementFormDefault="qualified">
    <xsd:import namespace="http://schemas.microsoft.com/office/2006/documentManagement/types"/>
    <xsd:import namespace="http://schemas.microsoft.com/office/infopath/2007/PartnerControls"/>
    <xsd:element name="Update_x0020_Schedule" ma:index="8" nillable="true" ma:displayName="Update Schedule" ma:default="Select:" ma:format="Dropdown" ma:internalName="Update_x0020_Schedule">
      <xsd:simpleType>
        <xsd:restriction base="dms:Choice">
          <xsd:enumeration value="Select:"/>
          <xsd:enumeration value="Quarterly"/>
          <xsd:enumeration value="Semi-annual"/>
          <xsd:enumeration value="Annual"/>
        </xsd:restriction>
      </xsd:simpleType>
    </xsd:element>
    <xsd:element name="Document_x0020_Owner" ma:index="9" nillable="true" ma:displayName="Document Owner" ma:list="UserInfo" ma:SharePointGroup="0" ma:internalName="Document_x0020_Owner" ma:showField="EMail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piration_x0020_Date0" ma:index="10" nillable="true" ma:displayName="Expiration Date" ma:format="DateOnly" ma:internalName="Expiration_x0020_Date0">
      <xsd:simpleType>
        <xsd:restriction base="dms:DateTime"/>
      </xsd:simpleType>
    </xsd:element>
    <xsd:element name="Link" ma:index="1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date_x0020_Schedule xmlns="f71a82e9-6e7c-42e0-9e82-8aeef2368e32">Annual</Update_x0020_Schedule>
    <Expiration_x0020_Date0 xmlns="f71a82e9-6e7c-42e0-9e82-8aeef2368e32">2014-01-07T08:00:00+00:00</Expiration_x0020_Date0>
    <Document_x0020_Owner xmlns="f71a82e9-6e7c-42e0-9e82-8aeef2368e32">
      <UserInfo>
        <DisplayName>Parikh, Jyoti N</DisplayName>
        <AccountId>21</AccountId>
        <AccountType/>
      </UserInfo>
    </Document_x0020_Owner>
    <Link xmlns="f71a82e9-6e7c-42e0-9e82-8aeef2368e32">
      <Url xsi:nil="true"/>
      <Description xsi:nil="true"/>
    </Link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PolicyDirtyBag xmlns="microsoft.office.server.policy.changes">
  <Microsoft.Office.RecordsManagement.PolicyFeatures.Expiration op="Delete"/>
</PolicyDirtyBag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87433-EA0C-4F36-9535-9D4F35EC5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71a82e9-6e7c-42e0-9e82-8aeef2368e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2721DF-2BB7-4C2B-8CBA-FA83B9C9AC70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71a82e9-6e7c-42e0-9e82-8aeef2368e3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1080F7-1CAE-4267-B58C-51C414AD59EA}">
  <ds:schemaRefs>
    <ds:schemaRef ds:uri="microsoft.office.server.policy.changes"/>
  </ds:schemaRefs>
</ds:datastoreItem>
</file>

<file path=customXml/itemProps4.xml><?xml version="1.0" encoding="utf-8"?>
<ds:datastoreItem xmlns:ds="http://schemas.openxmlformats.org/officeDocument/2006/customXml" ds:itemID="{ED1EBD37-B39F-4123-BE21-D58D3621F1E9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5F022738-F492-4B85-B63E-2E16042E08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12-545_Education-PPT-template_r00.potx</Template>
  <TotalTime>5716</TotalTime>
  <Words>1387</Words>
  <Application>Microsoft Office PowerPoint</Application>
  <PresentationFormat>On-screen Show (4:3)</PresentationFormat>
  <Paragraphs>295</Paragraphs>
  <Slides>70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Default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Scientix предлага: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3rd Scientix Conference: 4-6 Май 2018 </vt:lpstr>
      <vt:lpstr>PowerPoint Presentation</vt:lpstr>
      <vt:lpstr>PowerPoint Presentation</vt:lpstr>
      <vt:lpstr>Future Classroom Lab</vt:lpstr>
      <vt:lpstr>Урока за α-, β- и γ-разпадане на радиоактивните ядра </vt:lpstr>
      <vt:lpstr> α-, β- и γ-разпадане на радиоактивните ядра </vt:lpstr>
      <vt:lpstr>PowerPoint Presentation</vt:lpstr>
      <vt:lpstr>Science: it's a girl thing!  http://www.scientix.eu/web/guest/science-girl-thing</vt:lpstr>
      <vt:lpstr> TEMI: Teaching Enquiry with Mysteries Incorporated </vt:lpstr>
      <vt:lpstr>Ресурси на проекта InGenius</vt:lpstr>
      <vt:lpstr>Skoool football </vt:lpstr>
      <vt:lpstr>Strong truck </vt:lpstr>
      <vt:lpstr> BIFI: Institute for Biocomputation and Physics of Complex Systems www.rrlab.bifi.es/pendulum </vt:lpstr>
      <vt:lpstr>Online лаборатории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COMPASS PROJECT   http://www.scientix.eu/web/guest/projects/project-detail?articleId=660622 </vt:lpstr>
      <vt:lpstr>PowerPoint Presentation</vt:lpstr>
      <vt:lpstr>PowerPoint Presentation</vt:lpstr>
      <vt:lpstr> STEM Discovery Week 2018 – победители   </vt:lpstr>
      <vt:lpstr> STEM Discovery Week 2018 – победители  </vt:lpstr>
      <vt:lpstr> STEM Discovery Week 2018 – победители  </vt:lpstr>
      <vt:lpstr> STEM Discovery Week 2018 – победители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https://bitly.com/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Dear Manolova Iveta,  Thank you for participating in the STEM Alliance Competition during this year’s STEM Discovery Week 2019. We are delighted to inform you, that your entry “I Am a Mathematician” is one of the winners in the Events category! Thank you for your outstanding contribution.  As a winner, we are glad to award you with the following: Invitation to the 30th Science Projects Workshop in the Future Classroom Lab, Brussels (June 14-16, 2019) You are cordially invited to participate in the 30th Science Projects Workshop (SPW) taking place in the Future Classroom Lab (FCL) at European Schoolnet (EUN), Brussels on 14-16 June 2019 co-organised by various STEM projects.      </vt:lpstr>
      <vt:lpstr>PowerPoint Presentation</vt:lpstr>
      <vt:lpstr>PowerPoint Presentation</vt:lpstr>
      <vt:lpstr>PowerPoint Presentation</vt:lpstr>
      <vt:lpstr>Me, My Colleagues &amp; Go-Lab (1/2) Rosa Doran</vt:lpstr>
      <vt:lpstr>Me, My Colleagues &amp; Go-Lab (2/2) Rosa Doran</vt:lpstr>
      <vt:lpstr>Go-Lab Dissemination in my Teaching-Community Rosa Doran  </vt:lpstr>
      <vt:lpstr>Encouraging Teachers to use Go-Lab Rosa Doran  </vt:lpstr>
      <vt:lpstr>Me, My Admin &amp; Go-Lab Rosa Doran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Intel® Education powerpoint template</dc:title>
  <dc:creator>Peter</dc:creator>
  <cp:lastModifiedBy>Ceca</cp:lastModifiedBy>
  <cp:revision>539</cp:revision>
  <cp:lastPrinted>2012-12-19T19:03:25Z</cp:lastPrinted>
  <dcterms:created xsi:type="dcterms:W3CDTF">2011-09-21T21:32:16Z</dcterms:created>
  <dcterms:modified xsi:type="dcterms:W3CDTF">2019-11-29T00:04:11Z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0x0101007404A80D44CF8E4CA6523EF81EDB643B</vt:lpwstr>
  </property>
  <property fmtid="{D5CDD505-2E9C-101B-9397-08002B2CF9AE}" pid="3" name="ItemRetentionFormula">
    <vt:lpwstr/>
  </property>
  <property fmtid="{D5CDD505-2E9C-101B-9397-08002B2CF9AE}" pid="4" name="_dlc_policyId">
    <vt:lpwstr/>
  </property>
  <property fmtid="{D5CDD505-2E9C-101B-9397-08002B2CF9AE}" pid="5" name="_dlc_DocIdItemGuid">
    <vt:lpwstr>ae7fac2a-9446-419c-a5c3-e772b28455d3</vt:lpwstr>
  </property>
  <property fmtid="{D5CDD505-2E9C-101B-9397-08002B2CF9AE}" pid="6" name="_dlc_DocId">
    <vt:lpwstr>4E32A3N3VKVZ-5-569</vt:lpwstr>
  </property>
  <property fmtid="{D5CDD505-2E9C-101B-9397-08002B2CF9AE}" pid="7" name="_dlc_DocIdUrl">
    <vt:lpwstr>https://sharepoint.amr.ith.intel.com/sites/MrktToolkit/_layouts/DocIdRedir.aspx?ID=4E32A3N3VKVZ-5-569, 4E32A3N3VKVZ-5-569</vt:lpwstr>
  </property>
</Properties>
</file>