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</p:sldMasterIdLst>
  <p:notesMasterIdLst>
    <p:notesMasterId r:id="rId29"/>
  </p:notesMasterIdLst>
  <p:sldIdLst>
    <p:sldId id="288" r:id="rId3"/>
    <p:sldId id="399" r:id="rId4"/>
    <p:sldId id="262" r:id="rId5"/>
    <p:sldId id="400" r:id="rId6"/>
    <p:sldId id="401" r:id="rId7"/>
    <p:sldId id="283" r:id="rId8"/>
    <p:sldId id="284" r:id="rId9"/>
    <p:sldId id="285" r:id="rId10"/>
    <p:sldId id="286" r:id="rId11"/>
    <p:sldId id="287" r:id="rId12"/>
    <p:sldId id="408" r:id="rId13"/>
    <p:sldId id="407" r:id="rId14"/>
    <p:sldId id="402" r:id="rId15"/>
    <p:sldId id="403" r:id="rId16"/>
    <p:sldId id="274" r:id="rId17"/>
    <p:sldId id="405" r:id="rId18"/>
    <p:sldId id="409" r:id="rId19"/>
    <p:sldId id="406" r:id="rId20"/>
    <p:sldId id="410" r:id="rId21"/>
    <p:sldId id="416" r:id="rId22"/>
    <p:sldId id="415" r:id="rId23"/>
    <p:sldId id="412" r:id="rId24"/>
    <p:sldId id="414" r:id="rId25"/>
    <p:sldId id="413" r:id="rId26"/>
    <p:sldId id="417" r:id="rId27"/>
    <p:sldId id="411" r:id="rId28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99"/>
    <a:srgbClr val="33CCCC"/>
    <a:srgbClr val="F9AD5E"/>
    <a:srgbClr val="58BDE7"/>
    <a:srgbClr val="5B9BD5"/>
    <a:srgbClr val="FF0000"/>
    <a:srgbClr val="4472C4"/>
    <a:srgbClr val="70AD47"/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91" autoAdjust="0"/>
    <p:restoredTop sz="86212" autoAdjust="0"/>
  </p:normalViewPr>
  <p:slideViewPr>
    <p:cSldViewPr snapToGrid="0">
      <p:cViewPr varScale="1">
        <p:scale>
          <a:sx n="51" d="100"/>
          <a:sy n="51" d="100"/>
        </p:scale>
        <p:origin x="13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8B6D6F-5383-4C31-B48B-5E15944994A3}" type="datetimeFigureOut">
              <a:rPr lang="bg-BG" smtClean="0"/>
              <a:t>30.11.2019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51413-6B80-4243-A2B7-2A19E62D792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60829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51413-6B80-4243-A2B7-2A19E62D7920}" type="slidenum">
              <a:rPr lang="bg-BG" smtClean="0"/>
              <a:t>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72128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51413-6B80-4243-A2B7-2A19E62D7920}" type="slidenum">
              <a:rPr lang="bg-BG" smtClean="0"/>
              <a:t>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15616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51413-6B80-4243-A2B7-2A19E62D7920}" type="slidenum">
              <a:rPr lang="bg-BG" smtClean="0"/>
              <a:t>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28837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51413-6B80-4243-A2B7-2A19E62D7920}" type="slidenum">
              <a:rPr lang="bg-BG" smtClean="0"/>
              <a:t>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43264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51413-6B80-4243-A2B7-2A19E62D7920}" type="slidenum">
              <a:rPr lang="bg-BG" smtClean="0"/>
              <a:t>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97560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51413-6B80-4243-A2B7-2A19E62D7920}" type="slidenum">
              <a:rPr lang="bg-BG" smtClean="0"/>
              <a:t>8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07214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51413-6B80-4243-A2B7-2A19E62D7920}" type="slidenum">
              <a:rPr lang="bg-BG" smtClean="0"/>
              <a:t>9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83858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51413-6B80-4243-A2B7-2A19E62D7920}" type="slidenum">
              <a:rPr lang="bg-BG" smtClean="0"/>
              <a:t>10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45301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742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30-Nov-19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302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30-Nov-19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143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30-Nov-19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789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30-Nov-19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852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30-Nov-19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787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30-Nov-19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314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30-Nov-19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240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30-Nov-19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993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30-Nov-19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507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30-Nov-19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605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30-Nov-19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404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020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97833"/>
            <a:ext cx="10515600" cy="1009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29759"/>
            <a:ext cx="10515600" cy="4147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30-Nov-19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374D80-15D5-4E04-A0B6-CCBD71C9AB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480" y="6385470"/>
            <a:ext cx="1819461" cy="42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/var/folders/g0/gmjtbht50pz8jyz86gw4rpfm0000gn/T/com.microsoft.Word/WebArchiveCopyPasteTempFiles/samsung@2x.png">
            <a:extLst>
              <a:ext uri="{FF2B5EF4-FFF2-40B4-BE49-F238E27FC236}">
                <a16:creationId xmlns:a16="http://schemas.microsoft.com/office/drawing/2014/main" id="{5604DECD-A9C2-4F20-8203-DB0F4FCB59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669" y="6483372"/>
            <a:ext cx="1247467" cy="19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Инфино ООД">
            <a:extLst>
              <a:ext uri="{FF2B5EF4-FFF2-40B4-BE49-F238E27FC236}">
                <a16:creationId xmlns:a16="http://schemas.microsoft.com/office/drawing/2014/main" id="{A5852139-F90B-46CE-99CF-0A95F8E161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328" y="6222862"/>
            <a:ext cx="1028932" cy="48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EC0396-2166-403A-9258-C02B99850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0" b="43285"/>
          <a:stretch/>
        </p:blipFill>
        <p:spPr>
          <a:xfrm>
            <a:off x="0" y="6067"/>
            <a:ext cx="12192000" cy="69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17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zora.bg/product/43pft550312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martclassroom.bg/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smartclassroom.bg/" TargetMode="Externa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0A7AD87-E0CE-48B7-8B45-3EED0726A1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7343" y="1152394"/>
            <a:ext cx="9920614" cy="3306871"/>
          </a:xfrm>
        </p:spPr>
        <p:txBody>
          <a:bodyPr>
            <a:noAutofit/>
          </a:bodyPr>
          <a:lstStyle/>
          <a:p>
            <a:r>
              <a:rPr lang="bg-BG" sz="4800" dirty="0">
                <a:solidFill>
                  <a:srgbClr val="006699"/>
                </a:solidFill>
              </a:rPr>
              <a:t>Разработване на упражнения с добавена реалност на платформата </a:t>
            </a:r>
            <a:r>
              <a:rPr lang="bg-BG" sz="4800" dirty="0" err="1">
                <a:solidFill>
                  <a:srgbClr val="006699"/>
                </a:solidFill>
              </a:rPr>
              <a:t>Smart</a:t>
            </a:r>
            <a:r>
              <a:rPr lang="bg-BG" sz="4800" dirty="0">
                <a:solidFill>
                  <a:srgbClr val="006699"/>
                </a:solidFill>
              </a:rPr>
              <a:t> </a:t>
            </a:r>
            <a:r>
              <a:rPr lang="bg-BG" sz="4800" dirty="0" err="1">
                <a:solidFill>
                  <a:srgbClr val="006699"/>
                </a:solidFill>
              </a:rPr>
              <a:t>Classroom</a:t>
            </a:r>
            <a:r>
              <a:rPr lang="bg-BG" sz="4800" dirty="0">
                <a:solidFill>
                  <a:srgbClr val="006699"/>
                </a:solidFill>
              </a:rPr>
              <a:t> на Samsung Electronics България и използването им в STEM предмети</a:t>
            </a:r>
          </a:p>
        </p:txBody>
      </p:sp>
      <p:sp>
        <p:nvSpPr>
          <p:cNvPr id="9" name="Text Placeholder 33">
            <a:extLst>
              <a:ext uri="{FF2B5EF4-FFF2-40B4-BE49-F238E27FC236}">
                <a16:creationId xmlns:a16="http://schemas.microsoft.com/office/drawing/2014/main" id="{42FDE8D3-AE32-433F-A519-C3473FE71FA3}"/>
              </a:ext>
            </a:extLst>
          </p:cNvPr>
          <p:cNvSpPr txBox="1">
            <a:spLocks/>
          </p:cNvSpPr>
          <p:nvPr/>
        </p:nvSpPr>
        <p:spPr>
          <a:xfrm>
            <a:off x="679192" y="4950280"/>
            <a:ext cx="3654824" cy="948194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bg-BG" sz="2000" cap="all" dirty="0" err="1">
                <a:solidFill>
                  <a:schemeClr val="tx2"/>
                </a:solidFill>
                <a:latin typeface="+mj-lt"/>
              </a:rPr>
              <a:t>Магданела</a:t>
            </a:r>
            <a:r>
              <a:rPr lang="bg-BG" sz="2000" cap="all" dirty="0">
                <a:solidFill>
                  <a:schemeClr val="tx2"/>
                </a:solidFill>
                <a:latin typeface="+mj-lt"/>
              </a:rPr>
              <a:t> </a:t>
            </a:r>
            <a:r>
              <a:rPr lang="bg-BG" sz="2000" cap="all" dirty="0" err="1">
                <a:solidFill>
                  <a:schemeClr val="tx2"/>
                </a:solidFill>
                <a:latin typeface="+mj-lt"/>
              </a:rPr>
              <a:t>делинешева</a:t>
            </a:r>
            <a:endParaRPr lang="ru-RU" sz="2000" cap="all" dirty="0">
              <a:solidFill>
                <a:schemeClr val="tx2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bg-BG" sz="1800" cap="all" dirty="0">
                <a:solidFill>
                  <a:schemeClr val="tx2"/>
                </a:solidFill>
                <a:latin typeface="+mj-lt"/>
              </a:rPr>
              <a:t>“образование 5.0”</a:t>
            </a:r>
            <a:endParaRPr lang="en-AU" sz="1800" cap="all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Text Placeholder 33">
            <a:extLst>
              <a:ext uri="{FF2B5EF4-FFF2-40B4-BE49-F238E27FC236}">
                <a16:creationId xmlns:a16="http://schemas.microsoft.com/office/drawing/2014/main" id="{61544984-3A4C-440D-9CEA-008871BE1EE0}"/>
              </a:ext>
            </a:extLst>
          </p:cNvPr>
          <p:cNvSpPr txBox="1">
            <a:spLocks/>
          </p:cNvSpPr>
          <p:nvPr/>
        </p:nvSpPr>
        <p:spPr>
          <a:xfrm>
            <a:off x="4582498" y="4950279"/>
            <a:ext cx="3354111" cy="948195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bg-BG" sz="2400" cap="all" dirty="0">
                <a:solidFill>
                  <a:schemeClr val="tx2"/>
                </a:solidFill>
                <a:latin typeface="+mj-lt"/>
              </a:rPr>
              <a:t>ЛИЛИЯ ЧАУШЕВА</a:t>
            </a:r>
            <a:endParaRPr lang="ru-RU" sz="2400" cap="all" dirty="0">
              <a:solidFill>
                <a:schemeClr val="tx2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bg-BG" sz="1800" cap="all" dirty="0">
                <a:solidFill>
                  <a:schemeClr val="tx2"/>
                </a:solidFill>
                <a:latin typeface="+mj-lt"/>
              </a:rPr>
              <a:t>СУ „Георги бенковски“, Пазарджик</a:t>
            </a:r>
          </a:p>
          <a:p>
            <a:pPr marL="0" indent="0" algn="ctr">
              <a:buNone/>
            </a:pPr>
            <a:endParaRPr lang="en-AU" sz="1400" cap="all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0CB74795-370A-40ED-826C-B827C4A4E66F}"/>
              </a:ext>
            </a:extLst>
          </p:cNvPr>
          <p:cNvSpPr txBox="1">
            <a:spLocks/>
          </p:cNvSpPr>
          <p:nvPr/>
        </p:nvSpPr>
        <p:spPr>
          <a:xfrm>
            <a:off x="8210143" y="4950279"/>
            <a:ext cx="3354111" cy="948195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cap="all" dirty="0">
                <a:solidFill>
                  <a:schemeClr val="tx2"/>
                </a:solidFill>
                <a:latin typeface="+mj-lt"/>
              </a:rPr>
              <a:t>Д-р Джеймс </a:t>
            </a:r>
            <a:r>
              <a:rPr lang="ru-RU" sz="2000" cap="all" dirty="0" err="1">
                <a:solidFill>
                  <a:schemeClr val="tx2"/>
                </a:solidFill>
                <a:latin typeface="+mj-lt"/>
              </a:rPr>
              <a:t>йоловски</a:t>
            </a:r>
            <a:endParaRPr lang="ru-RU" sz="2000" cap="all" dirty="0">
              <a:solidFill>
                <a:schemeClr val="tx2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bg-BG" sz="1800" cap="all" dirty="0">
                <a:solidFill>
                  <a:schemeClr val="tx2"/>
                </a:solidFill>
                <a:latin typeface="+mj-lt"/>
              </a:rPr>
              <a:t>“</a:t>
            </a:r>
            <a:r>
              <a:rPr lang="ru-RU" sz="1800" cap="all" dirty="0">
                <a:solidFill>
                  <a:schemeClr val="tx2"/>
                </a:solidFill>
                <a:latin typeface="+mj-lt"/>
              </a:rPr>
              <a:t>Образование 5.0</a:t>
            </a:r>
            <a:r>
              <a:rPr lang="bg-BG" sz="1800" cap="all" dirty="0">
                <a:solidFill>
                  <a:schemeClr val="tx2"/>
                </a:solidFill>
                <a:latin typeface="+mj-lt"/>
              </a:rPr>
              <a:t>”</a:t>
            </a:r>
            <a:endParaRPr lang="en-AU" sz="1800" cap="all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0419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54F54E-2249-864E-B0CC-0E0737B799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"/>
          <a:stretch/>
        </p:blipFill>
        <p:spPr>
          <a:xfrm>
            <a:off x="0" y="0"/>
            <a:ext cx="12143707" cy="62170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3C0DE79-ADBA-4CE3-9D7E-9BF4AC0A04A8}"/>
              </a:ext>
            </a:extLst>
          </p:cNvPr>
          <p:cNvSpPr/>
          <p:nvPr/>
        </p:nvSpPr>
        <p:spPr>
          <a:xfrm>
            <a:off x="5220792" y="3244334"/>
            <a:ext cx="1750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Open Sans"/>
                <a:hlinkClick r:id="rId4"/>
              </a:rPr>
              <a:t>43PFT5503/12</a:t>
            </a:r>
            <a:endParaRPr lang="en-US" b="1" i="0" u="none" strike="noStrike" dirty="0">
              <a:solidFill>
                <a:srgbClr val="333333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36720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F3332-77EB-422B-9C92-0551BC938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 </a:t>
            </a:r>
            <a:r>
              <a:rPr lang="bg-BG" dirty="0"/>
              <a:t>в училище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833E7-C8C6-4345-AE87-D4839F5D3F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Добри практики от СУ „Георги Бенковски“, Пазарджик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876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971F2B-1936-4309-A6A4-0E5AA6B6A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Обучение на учители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BDEB404-A641-40C5-97AA-FF3F31C85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24185"/>
            <a:ext cx="10515600" cy="552777"/>
          </a:xfrm>
        </p:spPr>
        <p:txBody>
          <a:bodyPr/>
          <a:lstStyle/>
          <a:p>
            <a:pPr marL="0" indent="0" algn="ctr">
              <a:buNone/>
            </a:pPr>
            <a:r>
              <a:rPr lang="bg-BG"/>
              <a:t>В обучението се включват и ученици от гимназиален етап</a:t>
            </a:r>
          </a:p>
        </p:txBody>
      </p:sp>
      <p:pic>
        <p:nvPicPr>
          <p:cNvPr id="6" name="Picture 2" descr="https://lh3.googleusercontent.com/q3148MHCVs-1eaJU7Z_j8nKWI0WxmTD-QOknBGvMER42XjVcG11b6MfUpNklP1rYmRd4B-41j1G5dlrnqL2nUReDugQz9HngArnDxAUSs1HvTG_Qq4lLxOHQdLRdOCPyekaz2TtTik1Qg8JLQM_2lMk-dOT2kkaJ4rzeWlge97dFHHK5bwYJ4UR2y9tVW8ScGKWuYtTZCsUiynH98G9Ajh9J5XL5JXNXmWXe_mcoNOXuos0fdzFzUa0FQ79nslN7mVU2u7GXxiNKjCAN83kqSYCbmRAl16dE_4hyTpKTn4x4QTx5L-zMn54XkTJIJ77w5nmoJHy2KOTVDO0TumD_p2qN035VwyubZLsU4juiHriX4IvDMCn7v8AHuTD6DikpueTMsmktju6QHrvOBp74qwN26FnFvGe6vOhFIwqNg36l-UDc_CtltLylTOK2lQKWOklU5QNtQ-aMxr9yh6Xgv0OcBvFMpGgjdokYLNh3whzBO8tXpBebZEh3h8_KTeROPu9mR5UjIpukomjHkCuxymvk7_Ylmx2gyP7e0l0yGK3GLTYdqMENnq7_onO7F_qyujkov7J7TVvM8CDzrEHRucJnpGeSiFQr5RndBWnG2wWNOLEqpk7gC3kqBjtlSOxuRNuZXbanPccXNd0MaSsF3KM9rv9E3wqipvcib5pB-PIxbNaYFplsjHhujLS-G87I6JCEVTBQr9pbvFknyJkQYrOggq5jg4RNp6onlG4i1hheNao=w843-h632-no">
            <a:extLst>
              <a:ext uri="{FF2B5EF4-FFF2-40B4-BE49-F238E27FC236}">
                <a16:creationId xmlns:a16="http://schemas.microsoft.com/office/drawing/2014/main" id="{E6FC500B-A03D-417F-A243-85A9186C4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74" y="1999996"/>
            <a:ext cx="4602548" cy="345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lh3.googleusercontent.com/sJKVdmklDoxycxkGvGF1rTWQthUTjuwdgxWPiXUV-L3mvcz8e8wuzN8SuOATkDewmilOuw_S3nBjJV3brgTuF3fzNbpCwKuGaWSbp0JG5PYWwk-Zelr9MC4I_yDVWZaI3bYhCOjzTPk2W4JyHh6Fw6SF7QGQ14TOdih1UlFh99gKKxYvBgZhxUQpitdUubCJmnOsy5MH9HxBhekW4JKGqHSakGIhYlbXvPPfMiBfzrA7s5abbIkSlYa-UMbCzU3Y4LXYTEn3M39gpqz7tbT7EAXdZZErPhFknb3lMpa34ls4pYUli-e1PjSHny8piW247NvFaHYrg5LXTBfs_WfRRdIv8h3hWFbogPHisigpoHczB5XmWahv0ewujkAWDzaJumNBY70mb4bOLFcSS8aOzr0Q22TA6sl7wk75hwfQYU6VNoyjoJmmfk3C84JqrscrTP-4DQdCfENrA-i_Tife-wLNcoAgLT3tt9-E6CJXUXjugPcDMu5CPz_ztPeLyeudFcCjpB7ELwpXsQ9386b8XxiSFXPxgbZDIyMKnimD37kLNX9mn1bbMlYwTudAmGdlXttMO1nD4uULWrclfqKWkleY9BnIdScQdaxSMoELFKW0FnXmrSYJBJv4yxsgaSCWeZalkIMhpR4KJN_LuS1c0Y6KlfX4RR0HMuk4rixYR5ufMRz3-kUgpS_16hnH9CrPFCE3S9hx7Uf1cYF6HmLZsmwd2hZ4Ra3jh1Wt6VAXhQOD4Ss=w843-h632-no">
            <a:extLst>
              <a:ext uri="{FF2B5EF4-FFF2-40B4-BE49-F238E27FC236}">
                <a16:creationId xmlns:a16="http://schemas.microsoft.com/office/drawing/2014/main" id="{677C83A1-F306-4FE6-8629-8E8A9FF15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08" y="1999996"/>
            <a:ext cx="4602548" cy="345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766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54306-0F5F-4A16-B4C1-D3136FD64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Занимания по интереси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0C886-963B-40C0-9FF5-D7AF878B5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29759"/>
            <a:ext cx="10515599" cy="4147204"/>
          </a:xfrm>
        </p:spPr>
        <p:txBody>
          <a:bodyPr/>
          <a:lstStyle/>
          <a:p>
            <a:r>
              <a:rPr lang="bg-BG" dirty="0"/>
              <a:t>Клуб „Занимания по интереси“ – „Дигитална креативност“ с ръководител Лилия Чаушева</a:t>
            </a:r>
          </a:p>
          <a:p>
            <a:endParaRPr lang="bg-BG" dirty="0"/>
          </a:p>
          <a:p>
            <a:r>
              <a:rPr lang="bg-BG" dirty="0"/>
              <a:t>В клуба учениците се обучаваха как се създават упражнения с добавена реалност и ги демонстрираха в часовете по </a:t>
            </a:r>
            <a:r>
              <a:rPr lang="en-US" dirty="0"/>
              <a:t>STEAM</a:t>
            </a:r>
            <a:r>
              <a:rPr lang="bg-BG" dirty="0"/>
              <a:t> предмети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176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89576-120E-4C6A-A80B-BB53B4C81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Национално състезание </a:t>
            </a:r>
            <a:br>
              <a:rPr lang="bg-BG" dirty="0"/>
            </a:br>
            <a:r>
              <a:rPr lang="bg-BG" dirty="0"/>
              <a:t>„ФИЗИКА – ИНЖЕНЕРСТВО – ТЕХНОЛОГИИ“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28F9F-A61C-49FD-ADDB-3EB62C816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32651"/>
            <a:ext cx="10515600" cy="74431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bg-BG" dirty="0"/>
              <a:t>2 март 2019 г., Физико-технологичен факултет към Пловдивски университет и Фондация „Еврика“</a:t>
            </a:r>
          </a:p>
          <a:p>
            <a:endParaRPr lang="en-US" dirty="0"/>
          </a:p>
        </p:txBody>
      </p:sp>
      <p:pic>
        <p:nvPicPr>
          <p:cNvPr id="4" name="Picture 2" descr="https://lh3.googleusercontent.com/rwhWhjE5ErYBKVStqmAMo6UUITOoRq-LL8e01wMcItxF626Ri_w6gnxk1JT-7bhE1GvUcLhpHLh6bbNj1hoVvpp7FidpGUfwd2bUzELtVGtHako4oY-FEbjgYVy-LukFf5QUz5jE9eiLM_1E_SCAPvsNHDzI4HxK2IAVjNEInvIk96zYMIE1SrX9FMNA1CmDLcsdT6SwK7zjXG_RS6VtPQ-hPKPVNJFNz6sZGBkDz1kYu_OJbA9dw5iNS4dLLmh6426OAsWZAWV2hkYIy5dmxuMB0rWekrEgkSU1FkPYp_Q2sWIHdn_-LpnU1CsfZamht8nFgliIysoL-8KIe939e2AuhQlYKx3dwZQ8hkF7cg0w4jz_qNGdoidBX3LwhkpTd9Yp6BdB5fr7l5xx43X_14aGnXOR1wnlkFcpu0liZNTWh5nTx1SJy_sddMwPQpnMHAzv8rtbFN2w-K96ZXAEu4itdlF2FyHYmfn08sh3xEgpw5BRc3QMeCPHxJ74Ll5yGNZepH7LOFS5zMishV5bJjZP6xT9jPUL-ZHgEDuFXk2cs1tzFSCBC9eol9pRvr29LxjJgXPeuqoGeEbDocQO3Dt_Sk9Sc069Plxm06oxFSUIYfaE3ObooZdbGbagIcvoDczys-tNBEiCee4j_TCunprvE94wKLf4cVyTR9A7ZZ4bEAELhvUi8cgXfkWMtiAzyj0Z-NYKUDOkVz0PbRF0vbSM-mzEd26nG39NHgFHP4GmCpev=w843-h632-no">
            <a:extLst>
              <a:ext uri="{FF2B5EF4-FFF2-40B4-BE49-F238E27FC236}">
                <a16:creationId xmlns:a16="http://schemas.microsoft.com/office/drawing/2014/main" id="{3C8841C3-D55D-4DDE-9E01-C3F206089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4" b="24217"/>
          <a:stretch/>
        </p:blipFill>
        <p:spPr bwMode="auto">
          <a:xfrm>
            <a:off x="2066044" y="2123423"/>
            <a:ext cx="7652329" cy="313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157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108537" y="4847573"/>
            <a:ext cx="7245263" cy="1329389"/>
          </a:xfrm>
        </p:spPr>
        <p:txBody>
          <a:bodyPr/>
          <a:lstStyle/>
          <a:p>
            <a:pPr marL="0" indent="0" algn="ctr">
              <a:buNone/>
            </a:pPr>
            <a:r>
              <a:rPr lang="bg-BG" dirty="0"/>
              <a:t>Две втори места на учениците от 11. и 9. клас  с ръководители Владимир Донов, Нора Христова, Лилия Чаушева</a:t>
            </a:r>
          </a:p>
          <a:p>
            <a:pPr algn="ctr"/>
            <a:endParaRPr lang="bg-BG" dirty="0"/>
          </a:p>
        </p:txBody>
      </p:sp>
      <p:pic>
        <p:nvPicPr>
          <p:cNvPr id="2050" name="Picture 2" descr="https://lh3.googleusercontent.com/9Qkn7_wmLGSq9vuw4LmeqRABPNCSBVTdEE70wfOGF07Fv5ERe6Nyf_6GuOk9cRcvnEMvz270vw9VGD5t3mPsJUcPCWrtzfguc6r2zWvYPut1PczweIFrz8a0rtJ1-TgqaFJl7JZnbZJOlwNLLwKlyZ9TlCQ7YRNyUbgxOSZ7xfhia79xKCLTASwZUxoM1d3f4AnVxqoG6RtmhD2GZty2UYRrN8ryKrTL2_kFiiQyVI8n9ZUCaNQiY6t9C0_lMk5UXakuIawHMJyv8dUNEN2u-6CS3AZ5RE5GdjC5ORBycHvTc0Eqfe2XqKcKrEdTgbhq4UFeGJ_hbS-wkTBG0wsHXzGY_KHTks8ZtjM7EjBA-dyKJHfei23l4FZSaZzS0yi3q8twYO9CmJvGMCYk_Y4MCqr9aRk_83KheWJLXgRI7r4JCXpGHtg_aY9rn8D5wkhdHhWzC7dJVl6PiPRiJjg3Sh4EqG18hKmqEdqp1ZzKCMWXGnVzbKmZCwB1H4hJo36E_wDtTILhUcrnM79FoGUIelws-4TdHW04taRNp3Mrq_EQXr9Hlyceigs559qCORI4Bb_S85wAnGpqDjgRpO0Ww0QxlP9tcGxRwnjnb4h0mXtFXzH2d1ZhA_CmCxhf3fTQWCvnWoxLY2P5WsB2egGAyu9fSXMiCw-_XPT51SX5_w7u_BwRW5hvXGspfQk0s4JpMZOrEeAIQmDIPz3XooDpGVakzcRjRbf-55mTW72gkMF8EoA3=w843-h632-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" t="3408" r="2069" b="3514"/>
          <a:stretch/>
        </p:blipFill>
        <p:spPr bwMode="auto">
          <a:xfrm>
            <a:off x="4108537" y="897833"/>
            <a:ext cx="4491625" cy="33100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2" descr="https://lh3.googleusercontent.com/WKPmN9z_eri7cj6xOqSzAhCHRW44NIE5xALqkCHEOPf3-j_Zz5vdKOJPPI7X56HqoQXmLATiPEs8lndUJS6iCaG8FnZ1newkl9DZQNxU3F_xV36WE0pC7Ex455udER4vwAb3Hp_n0ceW4-sdb8iV7MyfBvUbAvL1W8qBh8LZ30hQG7DWRCObGdG8YzzNbqG9zv40W3bLZLMuBT5hSieGV8QoJWsB9PqwyN83C_wEJwhbc5G5Z63kbBry1hR9bWkb9GGFbwMWDz87Wqimrze9aIPGg4Q1jxcS1xiOqJUWxMRga2yxrLQbAszPUEuy6T8sbE6BuEX6gmaAJylUq8-gJbGX-YIt2ZPzGUoITYuYDjoekRiXuKYcwXhdw9BaKB6PjIY8BeV8jxKOvlRG5A5_kyclSnrAu0Cfm5-BXG1mtCA-qhD_m2mfBBwd3eSul-suQlS00dH5EX42pp8DUBLXQilzfiaiv-e6teLz1aHuL5_IPU3ChbNjCHyQIOsy6Zl5g72A0yhNjTEcEkm57Q9ZpSqg8NLTJTgMt-yBidm-tGKnIbA4MXuKvNthqixdRT1T9LVB63z2hrtxumqkKsxCsHOB-JJ-NG9xDp1jLmp9XnjzeOkG2xIhNoy1vBAM9q3v3GejoUomHpvAA6JPJfYN-gAAML2B1bRq9ZmXzTUsSRMxUvPMwtxWioOHcWhoP_J0TXeKMRoBU9lsoofA4n4ronvGHEJmo--V5sSF_Xaiy34E7nd1=w474-h632-no">
            <a:extLst>
              <a:ext uri="{FF2B5EF4-FFF2-40B4-BE49-F238E27FC236}">
                <a16:creationId xmlns:a16="http://schemas.microsoft.com/office/drawing/2014/main" id="{3B38D79C-3420-48A8-AD09-EB9B668B24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8" r="6728" b="4607"/>
          <a:stretch/>
        </p:blipFill>
        <p:spPr bwMode="auto">
          <a:xfrm>
            <a:off x="943629" y="1578822"/>
            <a:ext cx="2755726" cy="41151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35895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4C98B-80D6-48F8-A0DE-6E53E6A37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sz="4900" dirty="0"/>
              <a:t>Тема: „Биобатериите – технология на бъдещето“ – ІІ място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A1C62-19E1-41FB-B439-527D997A2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73458"/>
            <a:ext cx="10297438" cy="903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bg-BG" dirty="0"/>
              <a:t>Презентация, упражнение и тест с добавена реалност по темата </a:t>
            </a:r>
          </a:p>
          <a:p>
            <a:endParaRPr lang="en-US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DAFF7582-9390-4808-AB36-C72F035348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3" t="33411" r="11178" b="17740"/>
          <a:stretch/>
        </p:blipFill>
        <p:spPr bwMode="auto">
          <a:xfrm>
            <a:off x="2432023" y="2222347"/>
            <a:ext cx="7109792" cy="305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9542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DFE8F-9E5D-4E17-97EE-7903F5040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91E8D7-86E1-4660-B7E2-7C65C2EEF4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611" y="1500467"/>
            <a:ext cx="8293100" cy="4146550"/>
          </a:xfrm>
        </p:spPr>
      </p:pic>
    </p:spTree>
    <p:extLst>
      <p:ext uri="{BB962C8B-B14F-4D97-AF65-F5344CB8AC3E}">
        <p14:creationId xmlns:p14="http://schemas.microsoft.com/office/powerpoint/2010/main" val="3630369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4C98B-80D6-48F8-A0DE-6E53E6A37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/>
              <a:t>Тема: „Електрически вериги“ – ІІ място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A1C62-19E1-41FB-B439-527D997A2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25204"/>
            <a:ext cx="10297438" cy="7517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bg-BG" dirty="0"/>
              <a:t>Презентация, упражнение и тест с добавена реалност по темата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B9E70E-28DF-4D1F-9AA0-DE2A61D47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 t="44863" r="34564" b="6919"/>
          <a:stretch/>
        </p:blipFill>
        <p:spPr bwMode="auto">
          <a:xfrm>
            <a:off x="3068963" y="2382753"/>
            <a:ext cx="5835912" cy="2567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602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6E68C-57AC-46EA-B3AF-F5ACB4AD7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358B92-4C5A-4826-A3A4-08BABD9EC4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798" y="1067028"/>
            <a:ext cx="8398122" cy="4723944"/>
          </a:xfrm>
        </p:spPr>
      </p:pic>
    </p:spTree>
    <p:extLst>
      <p:ext uri="{BB962C8B-B14F-4D97-AF65-F5344CB8AC3E}">
        <p14:creationId xmlns:p14="http://schemas.microsoft.com/office/powerpoint/2010/main" val="2028377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За проекта </a:t>
            </a:r>
            <a:r>
              <a:rPr lang="bg-BG" dirty="0" err="1"/>
              <a:t>Smart</a:t>
            </a:r>
            <a:r>
              <a:rPr lang="bg-BG" dirty="0"/>
              <a:t> </a:t>
            </a:r>
            <a:r>
              <a:rPr lang="bg-BG" dirty="0" err="1"/>
              <a:t>Classroom</a:t>
            </a:r>
            <a:r>
              <a:rPr lang="bg-BG" dirty="0"/>
              <a:t> на </a:t>
            </a:r>
            <a:r>
              <a:rPr lang="en-US" dirty="0"/>
              <a:t>Samsung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04164"/>
            <a:ext cx="10515600" cy="4253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g-BG" dirty="0"/>
              <a:t>От </a:t>
            </a:r>
            <a:r>
              <a:rPr lang="en-US" dirty="0"/>
              <a:t>2013 </a:t>
            </a:r>
            <a:r>
              <a:rPr lang="bg-BG" dirty="0"/>
              <a:t>г. насам</a:t>
            </a:r>
          </a:p>
          <a:p>
            <a:r>
              <a:rPr lang="bg-BG" dirty="0"/>
              <a:t>Оборудвани 4 смарт класни стаи в София, Пловдив и Бургас с хардуерни и софтуерни решения на Samsung, включваща таблети и е-дъски.</a:t>
            </a:r>
          </a:p>
          <a:p>
            <a:r>
              <a:rPr lang="bg-BG" dirty="0"/>
              <a:t>Разработена платформата </a:t>
            </a:r>
            <a:r>
              <a:rPr lang="en-US" dirty="0">
                <a:hlinkClick r:id="rId2"/>
              </a:rPr>
              <a:t>www.smartclassroom.bg</a:t>
            </a:r>
            <a:r>
              <a:rPr lang="bg-BG" dirty="0"/>
              <a:t>, съобразена с нуждите и спецификата на нашата образователна система.</a:t>
            </a:r>
          </a:p>
          <a:p>
            <a:r>
              <a:rPr lang="bg-BG" dirty="0"/>
              <a:t>Надграждане с нови модули за учителско и ученическо портфолио и за създаване на учебно съдържание с добавена реалност – </a:t>
            </a:r>
            <a:r>
              <a:rPr lang="en-US" dirty="0"/>
              <a:t>Smart </a:t>
            </a:r>
            <a:r>
              <a:rPr lang="en-US" dirty="0" err="1"/>
              <a:t>CreatAR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9246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2EB41-E8E4-4A41-B46E-6DEC4C816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Участие с два екипа в Академия </a:t>
            </a:r>
            <a:r>
              <a:rPr lang="en-US" dirty="0"/>
              <a:t>Growing Talents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01931E7-1F1B-431B-87B6-4D9A8B8C56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323" y="1907775"/>
            <a:ext cx="6260477" cy="4146550"/>
          </a:xfr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D071CF9-D24C-43FE-8CA5-D9C026B06095}"/>
              </a:ext>
            </a:extLst>
          </p:cNvPr>
          <p:cNvSpPr txBox="1">
            <a:spLocks/>
          </p:cNvSpPr>
          <p:nvPr/>
        </p:nvSpPr>
        <p:spPr>
          <a:xfrm>
            <a:off x="838200" y="2956142"/>
            <a:ext cx="3934216" cy="30981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g-BG" dirty="0"/>
              <a:t>Упражнения по география за съчетаване на държави със столици, знамена, както и с известни архитектурни или природни забележителности в тях.</a:t>
            </a:r>
          </a:p>
        </p:txBody>
      </p:sp>
    </p:spTree>
    <p:extLst>
      <p:ext uri="{BB962C8B-B14F-4D97-AF65-F5344CB8AC3E}">
        <p14:creationId xmlns:p14="http://schemas.microsoft.com/office/powerpoint/2010/main" val="1168195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2EB41-E8E4-4A41-B46E-6DEC4C816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/>
              <a:t>Участие с два екипа в Академия </a:t>
            </a:r>
            <a:r>
              <a:rPr lang="en-US" dirty="0"/>
              <a:t>Growing Talents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5E0E2E28-5E67-4CE3-A462-042BAA561E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822" y="2042939"/>
            <a:ext cx="6260477" cy="4146550"/>
          </a:xfr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FB9ACD2-D977-44A0-8DCD-6A1F9193C3B7}"/>
              </a:ext>
            </a:extLst>
          </p:cNvPr>
          <p:cNvSpPr txBox="1">
            <a:spLocks/>
          </p:cNvSpPr>
          <p:nvPr/>
        </p:nvSpPr>
        <p:spPr>
          <a:xfrm>
            <a:off x="838200" y="4047029"/>
            <a:ext cx="3934216" cy="20072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g-BG" dirty="0"/>
              <a:t>Игра с добавена реалност за изграждане на навици за здравословно хранене сред най-малките.</a:t>
            </a:r>
          </a:p>
        </p:txBody>
      </p:sp>
    </p:spTree>
    <p:extLst>
      <p:ext uri="{BB962C8B-B14F-4D97-AF65-F5344CB8AC3E}">
        <p14:creationId xmlns:p14="http://schemas.microsoft.com/office/powerpoint/2010/main" val="3701431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921975C-0627-4104-A35C-A5893F79E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 </a:t>
            </a:r>
            <a:r>
              <a:rPr lang="bg-BG" dirty="0"/>
              <a:t>упражнения по математика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17F14E-A719-4FCE-BCAC-30D94610A8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978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F18235-97B7-417D-8D99-5B8ED947D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Видове упражнения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95E0B1-9AFA-4663-81A7-582418886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Тестове</a:t>
            </a:r>
          </a:p>
          <a:p>
            <a:r>
              <a:rPr lang="bg-BG" dirty="0"/>
              <a:t>Упражнения за сортиране, локации</a:t>
            </a:r>
          </a:p>
          <a:p>
            <a:r>
              <a:rPr lang="bg-BG" dirty="0"/>
              <a:t>Упражнения по стереометрия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7484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4BB00E-BD08-4929-87DD-7FB70BC3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F461FBC-7B00-4C70-B5C1-D77BDE6AE8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361" y="1813617"/>
            <a:ext cx="8927278" cy="4146550"/>
          </a:xfrm>
        </p:spPr>
      </p:pic>
    </p:spTree>
    <p:extLst>
      <p:ext uri="{BB962C8B-B14F-4D97-AF65-F5344CB8AC3E}">
        <p14:creationId xmlns:p14="http://schemas.microsoft.com/office/powerpoint/2010/main" val="16306005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17E8-711C-4D16-B16B-D1CA4C738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hlinkClick r:id="rId2"/>
              </a:rPr>
              <a:t>www.smartclassroom.bg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023021-78A2-4BF8-8325-7AD87AC09AA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040" y="2579015"/>
            <a:ext cx="3193920" cy="30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81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3">
            <a:extLst>
              <a:ext uri="{FF2B5EF4-FFF2-40B4-BE49-F238E27FC236}">
                <a16:creationId xmlns:a16="http://schemas.microsoft.com/office/drawing/2014/main" id="{7FA92D79-3B81-4BC3-B68C-8FD6BAB8B9F7}"/>
              </a:ext>
            </a:extLst>
          </p:cNvPr>
          <p:cNvSpPr txBox="1">
            <a:spLocks/>
          </p:cNvSpPr>
          <p:nvPr/>
        </p:nvSpPr>
        <p:spPr>
          <a:xfrm>
            <a:off x="353516" y="2480806"/>
            <a:ext cx="3654824" cy="948194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bg-BG" sz="2000" cap="all" dirty="0" err="1">
                <a:solidFill>
                  <a:schemeClr val="tx2"/>
                </a:solidFill>
                <a:latin typeface="+mj-lt"/>
              </a:rPr>
              <a:t>Магданела</a:t>
            </a:r>
            <a:r>
              <a:rPr lang="bg-BG" sz="2000" cap="all" dirty="0">
                <a:solidFill>
                  <a:schemeClr val="tx2"/>
                </a:solidFill>
                <a:latin typeface="+mj-lt"/>
              </a:rPr>
              <a:t> </a:t>
            </a:r>
            <a:r>
              <a:rPr lang="bg-BG" sz="2000" cap="all" dirty="0" err="1">
                <a:solidFill>
                  <a:schemeClr val="tx2"/>
                </a:solidFill>
                <a:latin typeface="+mj-lt"/>
              </a:rPr>
              <a:t>делинешева</a:t>
            </a:r>
            <a:endParaRPr lang="ru-RU" sz="2000" cap="all" dirty="0">
              <a:solidFill>
                <a:schemeClr val="tx2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bg-BG" sz="1800" cap="all" dirty="0">
                <a:solidFill>
                  <a:schemeClr val="tx2"/>
                </a:solidFill>
                <a:latin typeface="+mj-lt"/>
              </a:rPr>
              <a:t>“образование 5.0”</a:t>
            </a:r>
            <a:endParaRPr lang="en-AU" sz="1800" cap="all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Text Placeholder 33">
            <a:extLst>
              <a:ext uri="{FF2B5EF4-FFF2-40B4-BE49-F238E27FC236}">
                <a16:creationId xmlns:a16="http://schemas.microsoft.com/office/drawing/2014/main" id="{A3B19D72-3940-4D36-B477-929D8C29EF11}"/>
              </a:ext>
            </a:extLst>
          </p:cNvPr>
          <p:cNvSpPr txBox="1">
            <a:spLocks/>
          </p:cNvSpPr>
          <p:nvPr/>
        </p:nvSpPr>
        <p:spPr>
          <a:xfrm>
            <a:off x="4306926" y="2443228"/>
            <a:ext cx="3354111" cy="948195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bg-BG" sz="2400" cap="all" dirty="0">
                <a:solidFill>
                  <a:schemeClr val="tx2"/>
                </a:solidFill>
                <a:latin typeface="+mj-lt"/>
              </a:rPr>
              <a:t>ЛИЛИЯ ЧАУШЕВА</a:t>
            </a:r>
            <a:endParaRPr lang="ru-RU" sz="2400" cap="all" dirty="0">
              <a:solidFill>
                <a:schemeClr val="tx2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bg-BG" sz="1800" cap="all" dirty="0">
                <a:solidFill>
                  <a:schemeClr val="tx2"/>
                </a:solidFill>
                <a:latin typeface="+mj-lt"/>
              </a:rPr>
              <a:t>СУ „Георги бенковски“, Пазарджик</a:t>
            </a:r>
          </a:p>
          <a:p>
            <a:pPr marL="0" indent="0" algn="ctr">
              <a:buNone/>
            </a:pPr>
            <a:endParaRPr lang="en-AU" sz="1400" cap="all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6" name="Text Placeholder 33">
            <a:extLst>
              <a:ext uri="{FF2B5EF4-FFF2-40B4-BE49-F238E27FC236}">
                <a16:creationId xmlns:a16="http://schemas.microsoft.com/office/drawing/2014/main" id="{D403A1A8-F172-4E10-BF30-28210CE8B74A}"/>
              </a:ext>
            </a:extLst>
          </p:cNvPr>
          <p:cNvSpPr txBox="1">
            <a:spLocks/>
          </p:cNvSpPr>
          <p:nvPr/>
        </p:nvSpPr>
        <p:spPr>
          <a:xfrm>
            <a:off x="7984675" y="2480805"/>
            <a:ext cx="3354111" cy="948195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cap="all" dirty="0">
                <a:solidFill>
                  <a:schemeClr val="tx2"/>
                </a:solidFill>
                <a:latin typeface="+mj-lt"/>
              </a:rPr>
              <a:t>Д-р Джеймс </a:t>
            </a:r>
            <a:r>
              <a:rPr lang="ru-RU" sz="2000" cap="all" dirty="0" err="1">
                <a:solidFill>
                  <a:schemeClr val="tx2"/>
                </a:solidFill>
                <a:latin typeface="+mj-lt"/>
              </a:rPr>
              <a:t>йоловски</a:t>
            </a:r>
            <a:endParaRPr lang="ru-RU" sz="2000" cap="all" dirty="0">
              <a:solidFill>
                <a:schemeClr val="tx2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bg-BG" sz="1800" cap="all" dirty="0">
                <a:solidFill>
                  <a:schemeClr val="tx2"/>
                </a:solidFill>
                <a:latin typeface="+mj-lt"/>
              </a:rPr>
              <a:t>“</a:t>
            </a:r>
            <a:r>
              <a:rPr lang="ru-RU" sz="1800" cap="all" dirty="0">
                <a:solidFill>
                  <a:schemeClr val="tx2"/>
                </a:solidFill>
                <a:latin typeface="+mj-lt"/>
              </a:rPr>
              <a:t>Образование 5.0</a:t>
            </a:r>
            <a:r>
              <a:rPr lang="bg-BG" sz="1800" cap="all" dirty="0">
                <a:solidFill>
                  <a:schemeClr val="tx2"/>
                </a:solidFill>
                <a:latin typeface="+mj-lt"/>
              </a:rPr>
              <a:t>”</a:t>
            </a:r>
            <a:endParaRPr lang="en-AU" sz="1800" cap="all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B986D38F-620B-4AD8-8FF2-6B66973078D7}"/>
              </a:ext>
            </a:extLst>
          </p:cNvPr>
          <p:cNvSpPr txBox="1">
            <a:spLocks/>
          </p:cNvSpPr>
          <p:nvPr/>
        </p:nvSpPr>
        <p:spPr>
          <a:xfrm>
            <a:off x="816238" y="3648323"/>
            <a:ext cx="2490022" cy="559746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magdanela@edu5.0.bg</a:t>
            </a:r>
            <a:endParaRPr lang="en-AU" sz="2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" name="Text Placeholder 33">
            <a:extLst>
              <a:ext uri="{FF2B5EF4-FFF2-40B4-BE49-F238E27FC236}">
                <a16:creationId xmlns:a16="http://schemas.microsoft.com/office/drawing/2014/main" id="{64A0D55A-D768-47D2-9E8D-0B2A940735D1}"/>
              </a:ext>
            </a:extLst>
          </p:cNvPr>
          <p:cNvSpPr txBox="1">
            <a:spLocks/>
          </p:cNvSpPr>
          <p:nvPr/>
        </p:nvSpPr>
        <p:spPr>
          <a:xfrm>
            <a:off x="8231645" y="3648323"/>
            <a:ext cx="2490022" cy="559746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james@edu5.0.bg</a:t>
            </a:r>
            <a:endParaRPr lang="en-AU" sz="2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Text Placeholder 33">
            <a:extLst>
              <a:ext uri="{FF2B5EF4-FFF2-40B4-BE49-F238E27FC236}">
                <a16:creationId xmlns:a16="http://schemas.microsoft.com/office/drawing/2014/main" id="{EDCA624C-9385-4ABD-B884-CD327072C2D1}"/>
              </a:ext>
            </a:extLst>
          </p:cNvPr>
          <p:cNvSpPr txBox="1">
            <a:spLocks/>
          </p:cNvSpPr>
          <p:nvPr/>
        </p:nvSpPr>
        <p:spPr>
          <a:xfrm>
            <a:off x="4738970" y="3648323"/>
            <a:ext cx="2490022" cy="559746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lilia_chausheva@abv.bg</a:t>
            </a:r>
            <a:endParaRPr lang="en-AU" sz="20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906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2AF502-0E85-FB4E-B416-B98D96012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" y="0"/>
            <a:ext cx="12179509" cy="58872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890B853-0F46-4D12-878A-A0183148E8DF}"/>
              </a:ext>
            </a:extLst>
          </p:cNvPr>
          <p:cNvSpPr/>
          <p:nvPr/>
        </p:nvSpPr>
        <p:spPr>
          <a:xfrm>
            <a:off x="8741806" y="2054288"/>
            <a:ext cx="25190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3200" b="1" dirty="0">
                <a:solidFill>
                  <a:srgbClr val="006699"/>
                </a:solidFill>
              </a:rPr>
              <a:t>СМЕСЕНО ОБУЧЕНИЕ</a:t>
            </a:r>
            <a:endParaRPr lang="en-US" sz="3200" b="1" dirty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26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DD6711-0920-354E-82B4-CC2DF51ACB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9" t="14201" r="8797" b="12580"/>
          <a:stretch/>
        </p:blipFill>
        <p:spPr>
          <a:xfrm>
            <a:off x="-1" y="0"/>
            <a:ext cx="12192001" cy="62003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64429E2-EB87-4128-89B0-103EC286F897}"/>
              </a:ext>
            </a:extLst>
          </p:cNvPr>
          <p:cNvSpPr/>
          <p:nvPr/>
        </p:nvSpPr>
        <p:spPr>
          <a:xfrm>
            <a:off x="1803748" y="1277036"/>
            <a:ext cx="71523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400" b="1" dirty="0">
                <a:solidFill>
                  <a:srgbClr val="006699"/>
                </a:solidFill>
              </a:rPr>
              <a:t>Планиране на уроци, разработване на презентации, упражнения, тестове, домашни работи.</a:t>
            </a:r>
            <a:endParaRPr lang="en-US" sz="2400" b="1" dirty="0">
              <a:solidFill>
                <a:srgbClr val="006699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512AA7-8FE7-45D1-A38A-7E39431E74B0}"/>
              </a:ext>
            </a:extLst>
          </p:cNvPr>
          <p:cNvSpPr/>
          <p:nvPr/>
        </p:nvSpPr>
        <p:spPr>
          <a:xfrm>
            <a:off x="4726489" y="4099699"/>
            <a:ext cx="50813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400" b="1" dirty="0">
                <a:solidFill>
                  <a:srgbClr val="006699"/>
                </a:solidFill>
              </a:rPr>
              <a:t>Единствената българска платформа за създаване на учебни ресурси с добавена реалност.</a:t>
            </a:r>
            <a:endParaRPr lang="en-US" sz="2400" b="1" dirty="0">
              <a:solidFill>
                <a:srgbClr val="006699"/>
              </a:solidFill>
            </a:endParaRP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06F5C700-0EB0-4251-A040-781972207EAA}"/>
              </a:ext>
            </a:extLst>
          </p:cNvPr>
          <p:cNvSpPr/>
          <p:nvPr/>
        </p:nvSpPr>
        <p:spPr>
          <a:xfrm>
            <a:off x="3858016" y="4145384"/>
            <a:ext cx="551146" cy="459775"/>
          </a:xfrm>
          <a:prstGeom prst="leftArrow">
            <a:avLst/>
          </a:prstGeom>
          <a:solidFill>
            <a:srgbClr val="33CCCC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1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DD6711-0920-354E-82B4-CC2DF51ACB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2" t="14471" r="9377" b="12430"/>
          <a:stretch/>
        </p:blipFill>
        <p:spPr>
          <a:xfrm>
            <a:off x="1" y="0"/>
            <a:ext cx="12192000" cy="620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77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DD6711-0920-354E-82B4-CC2DF51ACB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1" t="14564" r="8738" b="12808"/>
          <a:stretch/>
        </p:blipFill>
        <p:spPr>
          <a:xfrm>
            <a:off x="0" y="0"/>
            <a:ext cx="12192000" cy="62849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4F2BB9-F961-429C-B388-3193B061B9EC}"/>
              </a:ext>
            </a:extLst>
          </p:cNvPr>
          <p:cNvSpPr/>
          <p:nvPr/>
        </p:nvSpPr>
        <p:spPr>
          <a:xfrm>
            <a:off x="5837128" y="1138535"/>
            <a:ext cx="24551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400" b="1" dirty="0">
                <a:solidFill>
                  <a:srgbClr val="006699"/>
                </a:solidFill>
              </a:rPr>
              <a:t>Комуникация с  учениците</a:t>
            </a:r>
          </a:p>
        </p:txBody>
      </p:sp>
    </p:spTree>
    <p:extLst>
      <p:ext uri="{BB962C8B-B14F-4D97-AF65-F5344CB8AC3E}">
        <p14:creationId xmlns:p14="http://schemas.microsoft.com/office/powerpoint/2010/main" val="1462358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D981D1-2C55-7844-9B58-72B3D22241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6"/>
          <a:stretch/>
        </p:blipFill>
        <p:spPr>
          <a:xfrm>
            <a:off x="1144625" y="860938"/>
            <a:ext cx="9902750" cy="513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0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E6CF56-4601-ED45-A29D-CF947B0471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2"/>
          <a:stretch/>
        </p:blipFill>
        <p:spPr>
          <a:xfrm>
            <a:off x="844286" y="764088"/>
            <a:ext cx="10503427" cy="499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73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44CD34-96F0-9342-9789-7C34655D198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" y="1118014"/>
            <a:ext cx="4222633" cy="37455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887F87-0B55-754C-9DAE-2AFF53BCF7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53" y="2040579"/>
            <a:ext cx="7772182" cy="40799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DA8BC4-46B5-462A-8B67-F782900FE031}"/>
              </a:ext>
            </a:extLst>
          </p:cNvPr>
          <p:cNvSpPr/>
          <p:nvPr/>
        </p:nvSpPr>
        <p:spPr>
          <a:xfrm>
            <a:off x="4609579" y="1266778"/>
            <a:ext cx="56116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400" b="1" dirty="0">
                <a:solidFill>
                  <a:srgbClr val="006699"/>
                </a:solidFill>
              </a:rPr>
              <a:t>Мобилно приложение</a:t>
            </a:r>
          </a:p>
        </p:txBody>
      </p:sp>
    </p:spTree>
    <p:extLst>
      <p:ext uri="{BB962C8B-B14F-4D97-AF65-F5344CB8AC3E}">
        <p14:creationId xmlns:p14="http://schemas.microsoft.com/office/powerpoint/2010/main" val="1743596876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ottom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1247</TotalTime>
  <Words>420</Words>
  <Application>Microsoft Office PowerPoint</Application>
  <PresentationFormat>Widescreen</PresentationFormat>
  <Paragraphs>60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Open Sans</vt:lpstr>
      <vt:lpstr>Blank</vt:lpstr>
      <vt:lpstr>Bottom</vt:lpstr>
      <vt:lpstr>Разработване на упражнения с добавена реалност на платформата Smart Classroom на Samsung Electronics България и използването им в STEM предмети</vt:lpstr>
      <vt:lpstr>За проекта Smart Classroom на Samsung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 в училище</vt:lpstr>
      <vt:lpstr>Обучение на учители</vt:lpstr>
      <vt:lpstr>Занимания по интереси</vt:lpstr>
      <vt:lpstr>Национално състезание  „ФИЗИКА – ИНЖЕНЕРСТВО – ТЕХНОЛОГИИ“</vt:lpstr>
      <vt:lpstr>PowerPoint Presentation</vt:lpstr>
      <vt:lpstr>Тема: „Биобатериите – технология на бъдещето“ – ІІ място</vt:lpstr>
      <vt:lpstr>PowerPoint Presentation</vt:lpstr>
      <vt:lpstr>Тема: „Електрически вериги“ – ІІ място</vt:lpstr>
      <vt:lpstr>PowerPoint Presentation</vt:lpstr>
      <vt:lpstr>Участие с два екипа в Академия Growing Talents</vt:lpstr>
      <vt:lpstr>Участие с два екипа в Академия Growing Talents</vt:lpstr>
      <vt:lpstr>AR упражнения по математика</vt:lpstr>
      <vt:lpstr>Видове упражнения</vt:lpstr>
      <vt:lpstr>PowerPoint Presentation</vt:lpstr>
      <vt:lpstr>www.smartclassroom.bg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Magdanela Delinesheva</cp:lastModifiedBy>
  <cp:revision>68</cp:revision>
  <dcterms:created xsi:type="dcterms:W3CDTF">2015-11-06T18:56:19Z</dcterms:created>
  <dcterms:modified xsi:type="dcterms:W3CDTF">2019-11-30T09:21:27Z</dcterms:modified>
</cp:coreProperties>
</file>