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73" r:id="rId3"/>
    <p:sldId id="277" r:id="rId4"/>
    <p:sldId id="278" r:id="rId5"/>
    <p:sldId id="274" r:id="rId6"/>
    <p:sldId id="276" r:id="rId7"/>
    <p:sldId id="260" r:id="rId8"/>
    <p:sldId id="272" r:id="rId9"/>
    <p:sldId id="259" r:id="rId10"/>
    <p:sldId id="261" r:id="rId11"/>
    <p:sldId id="263" r:id="rId12"/>
    <p:sldId id="268" r:id="rId13"/>
    <p:sldId id="271" r:id="rId14"/>
    <p:sldId id="275" r:id="rId15"/>
    <p:sldId id="266" r:id="rId16"/>
    <p:sldId id="282" r:id="rId17"/>
    <p:sldId id="280" r:id="rId18"/>
    <p:sldId id="281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9ED2C-851F-4193-8C04-09F342F60FD1}" type="datetimeFigureOut">
              <a:rPr lang="bg-BG" smtClean="0"/>
              <a:pPr/>
              <a:t>17.12.2013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F07EE-69FA-4824-B30A-1662B7D73DD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627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Предлагам да не пишем сценария,</a:t>
            </a:r>
            <a:r>
              <a:rPr lang="bg-BG" baseline="0" dirty="0" smtClean="0"/>
              <a:t> а да го разкажем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F07EE-69FA-4824-B30A-1662B7D73DD1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231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17,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1027664"/>
            <a:ext cx="7024744" cy="8011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45862" y="0"/>
            <a:ext cx="2861242" cy="602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EFEFE"/>
                </a:solidFill>
              </a:defRPr>
            </a:lvl1pPr>
          </a:lstStyle>
          <a:p>
            <a:r>
              <a:rPr lang="bg-BG" dirty="0" smtClean="0"/>
              <a:t>Национален семинар</a:t>
            </a:r>
          </a:p>
          <a:p>
            <a:r>
              <a:rPr lang="bg-BG" dirty="0" smtClean="0"/>
              <a:t>по образование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0802" y="157094"/>
            <a:ext cx="45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45862" y="0"/>
            <a:ext cx="2861242" cy="602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EFEFE"/>
                </a:solidFill>
              </a:defRPr>
            </a:lvl1pPr>
          </a:lstStyle>
          <a:p>
            <a:r>
              <a:rPr lang="bg-BG" dirty="0" smtClean="0"/>
              <a:t>Национален семинар</a:t>
            </a:r>
          </a:p>
          <a:p>
            <a:r>
              <a:rPr lang="bg-BG" dirty="0" smtClean="0"/>
              <a:t>по образование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0802" y="157094"/>
            <a:ext cx="45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45862" y="0"/>
            <a:ext cx="2861242" cy="602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EFEFE"/>
                </a:solidFill>
              </a:defRPr>
            </a:lvl1pPr>
          </a:lstStyle>
          <a:p>
            <a:r>
              <a:rPr lang="bg-BG" dirty="0" smtClean="0"/>
              <a:t>Национален семинар</a:t>
            </a:r>
          </a:p>
          <a:p>
            <a:r>
              <a:rPr lang="bg-BG" dirty="0" smtClean="0"/>
              <a:t>по образование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0802" y="157094"/>
            <a:ext cx="45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2456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5862" y="18247"/>
            <a:ext cx="2861242" cy="58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EFEFE"/>
                </a:solidFill>
              </a:defRPr>
            </a:lvl1pPr>
          </a:lstStyle>
          <a:p>
            <a:r>
              <a:rPr lang="bg-BG" dirty="0" smtClean="0"/>
              <a:t>Национален семинар</a:t>
            </a:r>
          </a:p>
          <a:p>
            <a:r>
              <a:rPr lang="bg-BG" dirty="0" smtClean="0"/>
              <a:t>по образование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0802" y="157094"/>
            <a:ext cx="45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9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3600" kern="1200" dirty="0">
          <a:solidFill>
            <a:srgbClr val="003300"/>
          </a:solidFill>
          <a:effectLst>
            <a:outerShdw blurRad="63500" algn="ctr" rotWithShape="0">
              <a:srgbClr val="0033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VirtualClassroom.m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r51f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930324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  <a:t>Виртуалната класна стая като</a:t>
            </a:r>
            <a:br>
              <a:rPr lang="bg-BG" dirty="0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  <a:t>инструмент</a:t>
            </a:r>
            <a:r>
              <a:rPr lang="en-US" dirty="0" smtClean="0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  <a:t>за </a:t>
            </a:r>
            <a:r>
              <a:rPr lang="ru-RU" dirty="0" err="1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  <a:t>доказване</a:t>
            </a:r>
            <a:r>
              <a:rPr lang="ru-RU" dirty="0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rgbClr val="003300"/>
                </a:solidFill>
                <a:effectLst>
                  <a:outerShdw blurRad="63500" algn="ctr" rotWithShape="0">
                    <a:srgbClr val="003300">
                      <a:alpha val="40000"/>
                    </a:srgbClr>
                  </a:outerShdw>
                </a:effectLst>
              </a:rPr>
              <a:t>хипотези</a:t>
            </a:r>
            <a:endParaRPr lang="bg-BG" dirty="0">
              <a:solidFill>
                <a:srgbClr val="003300"/>
              </a:solidFill>
              <a:effectLst>
                <a:outerShdw blurRad="63500" algn="ctr" rotWithShape="0">
                  <a:srgbClr val="0033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752600"/>
            <a:ext cx="2133600" cy="515209"/>
          </a:xfrm>
        </p:spPr>
        <p:txBody>
          <a:bodyPr/>
          <a:lstStyle/>
          <a:p>
            <a:r>
              <a:rPr lang="bg-BG" sz="1800" dirty="0" smtClean="0"/>
              <a:t>17 . </a:t>
            </a:r>
            <a:r>
              <a:rPr lang="en-US" sz="1800" dirty="0" smtClean="0"/>
              <a:t>XII . 2013</a:t>
            </a:r>
            <a:endParaRPr lang="bg-BG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724400" y="14514"/>
            <a:ext cx="3352800" cy="13570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П. </a:t>
            </a:r>
            <a:r>
              <a:rPr lang="ru-RU" sz="1800" dirty="0" err="1" smtClean="0"/>
              <a:t>Бойчев</a:t>
            </a:r>
            <a:endParaRPr lang="en-US" sz="1800" dirty="0" smtClean="0"/>
          </a:p>
          <a:p>
            <a:r>
              <a:rPr lang="ru-RU" sz="1800" dirty="0" smtClean="0"/>
              <a:t>Ел</a:t>
            </a:r>
            <a:r>
              <a:rPr lang="ru-RU" sz="1800" dirty="0"/>
              <a:t>. </a:t>
            </a:r>
            <a:r>
              <a:rPr lang="ru-RU" sz="1800" dirty="0" err="1" smtClean="0"/>
              <a:t>Стефанова</a:t>
            </a:r>
            <a:endParaRPr lang="en-US" sz="1800" dirty="0" smtClean="0"/>
          </a:p>
          <a:p>
            <a:r>
              <a:rPr lang="ru-RU" sz="1800" dirty="0" smtClean="0"/>
              <a:t>Н</a:t>
            </a:r>
            <a:r>
              <a:rPr lang="ru-RU" sz="1800" dirty="0"/>
              <a:t>. </a:t>
            </a:r>
            <a:r>
              <a:rPr lang="ru-RU" sz="1800" dirty="0" err="1" smtClean="0"/>
              <a:t>Николова</a:t>
            </a:r>
            <a:endParaRPr lang="en-US" sz="1800" dirty="0" smtClean="0"/>
          </a:p>
          <a:p>
            <a:r>
              <a:rPr lang="ru-RU" sz="1800" dirty="0" err="1" smtClean="0"/>
              <a:t>Кр</a:t>
            </a:r>
            <a:r>
              <a:rPr lang="ru-RU" sz="1800" dirty="0"/>
              <a:t>. Стефанов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0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Първи прототип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Самостоятелно приложение</a:t>
            </a:r>
          </a:p>
          <a:p>
            <a:r>
              <a:rPr lang="bg-BG" dirty="0" smtClean="0"/>
              <a:t>Интерактивна 3</a:t>
            </a:r>
            <a:r>
              <a:rPr lang="en-US" dirty="0" smtClean="0"/>
              <a:t>D</a:t>
            </a:r>
            <a:r>
              <a:rPr lang="bg-BG" dirty="0" smtClean="0"/>
              <a:t> </a:t>
            </a:r>
            <a:r>
              <a:rPr lang="bg-BG" dirty="0" smtClean="0"/>
              <a:t>графика</a:t>
            </a:r>
            <a:endParaRPr lang="bg-B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058" y="3048000"/>
            <a:ext cx="4953000" cy="3104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43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04915" y="3810000"/>
            <a:ext cx="2743198" cy="685800"/>
          </a:xfrm>
          <a:prstGeom prst="roundRect">
            <a:avLst>
              <a:gd name="adj" fmla="val 10269"/>
            </a:avLst>
          </a:prstGeom>
          <a:solidFill>
            <a:schemeClr val="bg2">
              <a:lumMod val="60000"/>
              <a:lumOff val="40000"/>
            </a:schemeClr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bg-BG" dirty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Измервания</a:t>
            </a:r>
          </a:p>
          <a:p>
            <a:pPr algn="ctr"/>
            <a:r>
              <a:rPr lang="bg-BG" sz="1400" b="1" dirty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температури и време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Концепция</a:t>
            </a:r>
            <a:endParaRPr lang="bg-B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4314582" y="2321391"/>
            <a:ext cx="314784" cy="960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effectLst>
                <a:outerShdw blurRad="3683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4314581" y="5074116"/>
            <a:ext cx="314784" cy="960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effectLst>
                <a:outerShdw blurRad="3683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2419121" y="4524828"/>
            <a:ext cx="314784" cy="73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effectLst>
                <a:outerShdw blurRad="3683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419121" y="3039635"/>
            <a:ext cx="314784" cy="697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effectLst>
                <a:outerShdw blurRad="368300" sx="102000" sy="102000" algn="ctr" rotWithShape="0">
                  <a:schemeClr val="bg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83143" y="2458809"/>
            <a:ext cx="2764971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Време</a:t>
            </a:r>
          </a:p>
          <a:p>
            <a:pPr algn="ctr"/>
            <a:r>
              <a:rPr lang="bg-BG" sz="1400" b="1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слънце облаци дъжд сняг</a:t>
            </a:r>
            <a:endParaRPr lang="bg-BG" b="1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4914" y="5211534"/>
            <a:ext cx="2743199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bg-BG" dirty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Стая</a:t>
            </a:r>
          </a:p>
          <a:p>
            <a:pPr algn="ctr"/>
            <a:r>
              <a:rPr lang="bg-BG" sz="1400" b="1" dirty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прозорци врата </a:t>
            </a:r>
            <a:r>
              <a:rPr lang="bg-BG" sz="1400" b="1" dirty="0" err="1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климатик</a:t>
            </a:r>
            <a:endParaRPr lang="bg-BG" sz="1400" b="1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41875" y="2458808"/>
            <a:ext cx="3311525" cy="3438525"/>
          </a:xfrm>
          <a:prstGeom prst="roundRect">
            <a:avLst>
              <a:gd name="adj" fmla="val 7263"/>
            </a:avLst>
          </a:prstGeom>
          <a:solidFill>
            <a:schemeClr val="bg2">
              <a:lumMod val="60000"/>
              <a:lumOff val="40000"/>
            </a:schemeClr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Потребител</a:t>
            </a:r>
          </a:p>
          <a:p>
            <a:pPr algn="ctr"/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bg-BG" sz="1600" b="1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Явления </a:t>
            </a:r>
            <a:r>
              <a:rPr lang="bg-BG" sz="1600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– откриване, наблюдение, изследване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endParaRPr lang="bg-BG" sz="1100" b="1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bg-BG" sz="1600" b="1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Хипотези </a:t>
            </a:r>
            <a:r>
              <a:rPr lang="bg-BG" sz="1600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– формулиране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endParaRPr lang="bg-BG" sz="1100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bg-BG" sz="1600" b="1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Експерименти </a:t>
            </a:r>
            <a:r>
              <a:rPr lang="bg-BG" sz="1600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– планиране провеждане и анализиране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endParaRPr lang="bg-BG" sz="1100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bg-BG" sz="1600" b="1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Явления</a:t>
            </a:r>
            <a:r>
              <a:rPr lang="bg-BG" sz="1600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 – обяснение на свойства и прогнозиране</a:t>
            </a:r>
            <a:endParaRPr lang="bg-BG" sz="1600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3977141" y="4010474"/>
            <a:ext cx="795528" cy="3531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0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Рискови решения в дизайна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91000"/>
          </a:xfrm>
        </p:spPr>
        <p:txBody>
          <a:bodyPr/>
          <a:lstStyle/>
          <a:p>
            <a:r>
              <a:rPr lang="bg-BG" dirty="0" smtClean="0"/>
              <a:t>Симулацията работи непрекъснато</a:t>
            </a:r>
            <a:br>
              <a:rPr lang="bg-BG" dirty="0" smtClean="0"/>
            </a:br>
            <a:r>
              <a:rPr lang="bg-BG" sz="1800" dirty="0" smtClean="0"/>
              <a:t>(няма бутон за старт и стоп)</a:t>
            </a:r>
            <a:endParaRPr lang="bg-BG" dirty="0" smtClean="0"/>
          </a:p>
          <a:p>
            <a:pPr marL="68580" indent="0">
              <a:buNone/>
            </a:pPr>
            <a:endParaRPr lang="bg-BG" sz="1200" dirty="0" smtClean="0"/>
          </a:p>
          <a:p>
            <a:r>
              <a:rPr lang="bg-BG" dirty="0" smtClean="0"/>
              <a:t>Термометрите и часовника са както за измерване, така и за промяна</a:t>
            </a:r>
          </a:p>
          <a:p>
            <a:endParaRPr lang="bg-BG" sz="1200" dirty="0"/>
          </a:p>
          <a:p>
            <a:r>
              <a:rPr lang="bg-BG" dirty="0" smtClean="0"/>
              <a:t>Свобода на разглеждане и навигация </a:t>
            </a:r>
            <a:r>
              <a:rPr lang="bg-BG" sz="1800" dirty="0" smtClean="0"/>
              <a:t>(включително слизане под къщата, влизане в стените)</a:t>
            </a:r>
            <a:endParaRPr lang="bg-BG" dirty="0" smtClean="0"/>
          </a:p>
          <a:p>
            <a:endParaRPr lang="bg-BG" sz="1200" dirty="0"/>
          </a:p>
          <a:p>
            <a:r>
              <a:rPr lang="bg-BG" dirty="0" smtClean="0"/>
              <a:t>Не се предлага документация за вътрешните зависимости в модела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Пилотни експерименти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Наблюдения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Моята класна стая – </a:t>
            </a:r>
            <a:br>
              <a:rPr lang="bg-BG" dirty="0" smtClean="0"/>
            </a:br>
            <a:r>
              <a:rPr lang="bg-BG" dirty="0" smtClean="0"/>
              <a:t>		</a:t>
            </a:r>
            <a:r>
              <a:rPr lang="bg-BG" dirty="0" err="1" smtClean="0"/>
              <a:t>най-енергоефективна</a:t>
            </a:r>
            <a:r>
              <a:rPr lang="bg-BG" dirty="0" smtClean="0"/>
              <a:t>!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Състезание в </a:t>
            </a:r>
            <a:r>
              <a:rPr lang="bg-BG" dirty="0" err="1" smtClean="0"/>
              <a:t>ПЧМГ</a:t>
            </a:r>
            <a:r>
              <a:rPr lang="bg-BG" dirty="0"/>
              <a:t>,  6. клас</a:t>
            </a:r>
          </a:p>
          <a:p>
            <a:r>
              <a:rPr lang="bg-BG" dirty="0" smtClean="0"/>
              <a:t>Видео-демонстрация</a:t>
            </a:r>
          </a:p>
          <a:p>
            <a:endParaRPr lang="bg-BG" dirty="0" smtClean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D:\Pavel\Papers\OMI IMI 2013\Presentation Classroom\VirtualClassroom.mpg_snapshot_03.34_[2013.12.17_10.33.58]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22252"/>
            <a:ext cx="5181600" cy="3073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3" name="Текстово поле 11"/>
          <p:cNvSpPr txBox="1"/>
          <p:nvPr/>
        </p:nvSpPr>
        <p:spPr>
          <a:xfrm>
            <a:off x="457199" y="6123801"/>
            <a:ext cx="8241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 smtClean="0">
                <a:hlinkClick r:id="rId3" action="ppaction://hlinkfile"/>
              </a:rPr>
              <a:t>Пускане на видеото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730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64"/>
            <a:ext cx="7696200" cy="801136"/>
          </a:xfrm>
        </p:spPr>
        <p:txBody>
          <a:bodyPr>
            <a:normAutofit/>
          </a:bodyPr>
          <a:lstStyle/>
          <a:p>
            <a:r>
              <a:rPr lang="bg-BG" dirty="0" smtClean="0"/>
              <a:t>Първи реакции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4419600"/>
          </a:xfrm>
        </p:spPr>
        <p:txBody>
          <a:bodyPr>
            <a:normAutofit/>
          </a:bodyPr>
          <a:lstStyle/>
          <a:p>
            <a:r>
              <a:rPr lang="bg-BG" dirty="0" smtClean="0"/>
              <a:t>“Защо е на Марс?”</a:t>
            </a:r>
          </a:p>
          <a:p>
            <a:endParaRPr lang="bg-BG" sz="1100" dirty="0" smtClean="0"/>
          </a:p>
          <a:p>
            <a:r>
              <a:rPr lang="bg-BG" dirty="0" smtClean="0"/>
              <a:t>“Защо е без покрив? Няма ли да се смесят външната и вътрешна температури?”</a:t>
            </a:r>
          </a:p>
          <a:p>
            <a:endParaRPr lang="bg-BG" sz="1100" dirty="0" smtClean="0"/>
          </a:p>
          <a:p>
            <a:r>
              <a:rPr lang="bg-BG" dirty="0" smtClean="0"/>
              <a:t>“Температурата спада много бързо при широко отворени прозорци! Хайде да отворим прозорците в другата посока.”</a:t>
            </a:r>
          </a:p>
          <a:p>
            <a:endParaRPr lang="bg-BG" sz="1100" dirty="0" smtClean="0"/>
          </a:p>
          <a:p>
            <a:r>
              <a:rPr lang="bg-BG" dirty="0" smtClean="0"/>
              <a:t>“Я, какви ученици! А, има и слънце!”</a:t>
            </a:r>
          </a:p>
          <a:p>
            <a:endParaRPr lang="bg-BG" sz="1200" dirty="0" smtClean="0"/>
          </a:p>
          <a:p>
            <a:r>
              <a:rPr lang="bg-BG" dirty="0" smtClean="0"/>
              <a:t>“Страхотна графика!”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mtClean="0"/>
              <a:t>Въпроси …</a:t>
            </a:r>
            <a:endParaRPr lang="bg-B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43492" y="1981200"/>
            <a:ext cx="7643308" cy="3851429"/>
          </a:xfrm>
        </p:spPr>
        <p:txBody>
          <a:bodyPr/>
          <a:lstStyle/>
          <a:p>
            <a:r>
              <a:rPr lang="bg-BG" dirty="0" smtClean="0"/>
              <a:t>Отворени врати и прозорци. Студено е.</a:t>
            </a:r>
          </a:p>
          <a:p>
            <a:r>
              <a:rPr lang="bg-BG" dirty="0" smtClean="0"/>
              <a:t>Защо температурата в стаята се повишава?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2133600" y="914400"/>
            <a:ext cx="3429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bg-BG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Users\Eliza\Desktop\Dropbox\weSPOT_Snimki_Presentacii\2013-2014\ПЧМГ-наблюдения.11.2013\21.11.2013\IMG_4750.JPG"/>
          <p:cNvPicPr>
            <a:picLocks noChangeAspect="1" noChangeArrowheads="1"/>
          </p:cNvPicPr>
          <p:nvPr/>
        </p:nvPicPr>
        <p:blipFill>
          <a:blip r:embed="rId2" cstate="print"/>
          <a:srcRect l="7438" t="21818" r="3306"/>
          <a:stretch>
            <a:fillRect/>
          </a:stretch>
        </p:blipFill>
        <p:spPr bwMode="auto">
          <a:xfrm>
            <a:off x="2286000" y="3051629"/>
            <a:ext cx="4572000" cy="3003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53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mtClean="0"/>
              <a:t>… и хипотези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Противоположни хипотези при </a:t>
            </a:r>
            <a:r>
              <a:rPr lang="bg-BG" dirty="0"/>
              <a:t>отворени врати и </a:t>
            </a:r>
            <a:r>
              <a:rPr lang="bg-BG" dirty="0" smtClean="0"/>
              <a:t>прозорци. </a:t>
            </a:r>
            <a:r>
              <a:rPr lang="bg-BG" dirty="0"/>
              <a:t>Кой е прав? Защо?</a:t>
            </a:r>
            <a:endParaRPr lang="bg-B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В стаята става по-студено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В стаята става по-топло</a:t>
            </a:r>
          </a:p>
          <a:p>
            <a:pPr marL="365760" lvl="1" indent="0">
              <a:buNone/>
            </a:pPr>
            <a:endParaRPr lang="bg-B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D:\Users\Eliza\Desktop\Dropbox\weSPOT_Snimki_Presentacii\2013-2014\ПЧМГ-наблюдения.11.2013\21.11.2013\IMG_4792.JPG"/>
          <p:cNvPicPr>
            <a:picLocks noChangeAspect="1" noChangeArrowheads="1"/>
          </p:cNvPicPr>
          <p:nvPr/>
        </p:nvPicPr>
        <p:blipFill>
          <a:blip r:embed="rId2" cstate="print"/>
          <a:srcRect t="22132"/>
          <a:stretch>
            <a:fillRect/>
          </a:stretch>
        </p:blipFill>
        <p:spPr bwMode="auto">
          <a:xfrm>
            <a:off x="685800" y="4038600"/>
            <a:ext cx="3653367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3" descr="D:\Users\Eliza\Desktop\Dropbox\weSPOT_Snimki_Presentacii\2013-2014\ПЧМГ-наблюдения21.11.2013\21.11.2013\IMG_4804.JPG"/>
          <p:cNvPicPr>
            <a:picLocks noChangeAspect="1" noChangeArrowheads="1"/>
          </p:cNvPicPr>
          <p:nvPr/>
        </p:nvPicPr>
        <p:blipFill>
          <a:blip r:embed="rId3" cstate="screen"/>
          <a:srcRect t="17251"/>
          <a:stretch>
            <a:fillRect/>
          </a:stretch>
        </p:blipFill>
        <p:spPr bwMode="auto">
          <a:xfrm>
            <a:off x="4696968" y="4038600"/>
            <a:ext cx="3685032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33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53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mtClean="0"/>
              <a:t>Наблюдения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7109908" cy="3851429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Симулацията предизвика интерес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Всички работят, със собствено темпо и посока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Въодушевление от манипулирането</a:t>
            </a:r>
          </a:p>
          <a:p>
            <a:pPr lvl="1">
              <a:buFont typeface="Arial" panose="020B0604020202020204" pitchFamily="34" charset="0"/>
              <a:buChar char="•"/>
            </a:pPr>
            <a:endParaRPr lang="bg-BG" sz="1400" dirty="0" smtClean="0"/>
          </a:p>
          <a:p>
            <a:r>
              <a:rPr lang="bg-BG" dirty="0" smtClean="0"/>
              <a:t>Постепенно откриване на функционалност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Състояния на бутоните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Завъртане  и влизане в класната стая</a:t>
            </a:r>
          </a:p>
          <a:p>
            <a:pPr lvl="1">
              <a:buFont typeface="Arial" panose="020B0604020202020204" pitchFamily="34" charset="0"/>
              <a:buChar char="•"/>
            </a:pPr>
            <a:endParaRPr lang="bg-BG" sz="1700" dirty="0" smtClean="0"/>
          </a:p>
          <a:p>
            <a:r>
              <a:rPr lang="bg-BG" dirty="0" smtClean="0"/>
              <a:t>Успешни дейности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Събиране на данни чрез експерименти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Систематично доказване на хипотези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Въпроси и коментари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weSPOT</a:t>
            </a:r>
            <a:endParaRPr lang="bg-BG" dirty="0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Седма рамкова програма</a:t>
            </a:r>
            <a:r>
              <a:rPr lang="en-US" dirty="0" smtClean="0"/>
              <a:t> </a:t>
            </a:r>
            <a:r>
              <a:rPr lang="bg-BG" dirty="0" smtClean="0"/>
              <a:t>на ЕК</a:t>
            </a:r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dirty="0" smtClean="0"/>
              <a:t>Национален семинар</a:t>
            </a:r>
          </a:p>
          <a:p>
            <a:r>
              <a:rPr lang="bg-BG" dirty="0" smtClean="0"/>
              <a:t>по образование</a:t>
            </a:r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Благодарим за вниманието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mtClean="0"/>
              <a:t>Проблеми на обучението</a:t>
            </a:r>
            <a:endParaRPr lang="en-GB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Обучаемият най-често е пасивен</a:t>
            </a:r>
          </a:p>
          <a:p>
            <a:endParaRPr lang="bg-BG" sz="1200" dirty="0" smtClean="0"/>
          </a:p>
          <a:p>
            <a:r>
              <a:rPr lang="bg-BG" dirty="0" smtClean="0"/>
              <a:t>Учителят е в ролята на наставник</a:t>
            </a:r>
          </a:p>
          <a:p>
            <a:endParaRPr lang="bg-BG" sz="1200" dirty="0" smtClean="0"/>
          </a:p>
          <a:p>
            <a:r>
              <a:rPr lang="bg-BG" dirty="0" smtClean="0"/>
              <a:t>Ниска мотивация за инициативи</a:t>
            </a:r>
          </a:p>
          <a:p>
            <a:endParaRPr lang="bg-BG" sz="1200" dirty="0" smtClean="0"/>
          </a:p>
          <a:p>
            <a:r>
              <a:rPr lang="bg-BG" dirty="0" smtClean="0"/>
              <a:t>Липса на провокация от любопитство</a:t>
            </a:r>
            <a:endParaRPr lang="bg-BG" dirty="0"/>
          </a:p>
        </p:txBody>
      </p:sp>
      <p:sp>
        <p:nvSpPr>
          <p:cNvPr id="7" name="Контейнер за 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8" name="Контейнер за номер на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Изследователски подход в обучението (</a:t>
            </a:r>
            <a:r>
              <a:rPr lang="en-GB" sz="2800" dirty="0" smtClean="0"/>
              <a:t>Inquiry-Based Learning</a:t>
            </a:r>
            <a:r>
              <a:rPr lang="bg-BG" sz="2800" dirty="0" smtClean="0"/>
              <a:t>)</a:t>
            </a:r>
            <a:endParaRPr lang="en-GB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/>
          </a:bodyPr>
          <a:lstStyle/>
          <a:p>
            <a:r>
              <a:rPr lang="bg-BG" dirty="0" smtClean="0"/>
              <a:t>Учащите са изследователи и учени</a:t>
            </a:r>
          </a:p>
          <a:p>
            <a:endParaRPr lang="bg-BG" sz="1100" dirty="0" smtClean="0"/>
          </a:p>
          <a:p>
            <a:r>
              <a:rPr lang="bg-BG" dirty="0" smtClean="0"/>
              <a:t>Самостоятелно поставени въпроси, подтиквани от любопитство</a:t>
            </a:r>
          </a:p>
          <a:p>
            <a:endParaRPr lang="bg-BG" sz="1100" dirty="0" smtClean="0"/>
          </a:p>
          <a:p>
            <a:r>
              <a:rPr lang="bg-BG" dirty="0" smtClean="0"/>
              <a:t>Смислен контекст на научните понятия и структурирано знание</a:t>
            </a:r>
          </a:p>
          <a:p>
            <a:endParaRPr lang="bg-BG" sz="1100" dirty="0" smtClean="0"/>
          </a:p>
          <a:p>
            <a:r>
              <a:rPr lang="bg-BG" dirty="0" smtClean="0"/>
              <a:t>Умения за ефективни изследвания, сътрудничество, креативност</a:t>
            </a:r>
          </a:p>
        </p:txBody>
      </p:sp>
      <p:sp>
        <p:nvSpPr>
          <p:cNvPr id="7" name="Контейнер за дата 4"/>
          <p:cNvSpPr>
            <a:spLocks noGrp="1"/>
          </p:cNvSpPr>
          <p:nvPr>
            <p:ph type="dt" sz="half" idx="2"/>
          </p:nvPr>
        </p:nvSpPr>
        <p:spPr>
          <a:xfrm>
            <a:off x="4645862" y="0"/>
            <a:ext cx="2861242" cy="602429"/>
          </a:xfrm>
        </p:spPr>
        <p:txBody>
          <a:bodyPr/>
          <a:lstStyle/>
          <a:p>
            <a:r>
              <a:rPr lang="bg-BG" dirty="0" smtClean="0"/>
              <a:t>Национален семинар</a:t>
            </a:r>
          </a:p>
          <a:p>
            <a:r>
              <a:rPr lang="bg-BG" dirty="0" smtClean="0"/>
              <a:t>по образование</a:t>
            </a:r>
            <a:endParaRPr lang="en-US" dirty="0"/>
          </a:p>
        </p:txBody>
      </p:sp>
      <p:sp>
        <p:nvSpPr>
          <p:cNvPr id="8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7650802" y="157094"/>
            <a:ext cx="456304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Цели</a:t>
            </a:r>
            <a:endParaRPr lang="bg-BG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Подпомагане на реализацията на </a:t>
            </a:r>
            <a:r>
              <a:rPr lang="en-US" dirty="0" smtClean="0"/>
              <a:t>IBL</a:t>
            </a:r>
            <a:endParaRPr lang="bg-BG" dirty="0" smtClean="0"/>
          </a:p>
          <a:p>
            <a:endParaRPr lang="bg-BG" sz="1200" dirty="0" smtClean="0"/>
          </a:p>
          <a:p>
            <a:r>
              <a:rPr lang="bg-BG" dirty="0" smtClean="0"/>
              <a:t>Създаване на софтуерни инструменти: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персонализиране на средата за изследователско обучение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иницииране, споделяне и извършване на изследователски дейности</a:t>
            </a:r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weSPOT </a:t>
            </a:r>
            <a:r>
              <a:rPr lang="ru-RU" sz="2800" dirty="0" err="1"/>
              <a:t>модел</a:t>
            </a:r>
            <a:r>
              <a:rPr lang="ru-RU" sz="2800" dirty="0"/>
              <a:t> на </a:t>
            </a:r>
            <a:r>
              <a:rPr lang="en-US" sz="2800" dirty="0" smtClean="0"/>
              <a:t>IBL</a:t>
            </a:r>
            <a:endParaRPr lang="bg-BG" sz="280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dirty="0" smtClean="0"/>
              <a:t>Национален семинар</a:t>
            </a:r>
          </a:p>
          <a:p>
            <a:r>
              <a:rPr lang="bg-BG" dirty="0" smtClean="0"/>
              <a:t>по образование</a:t>
            </a:r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4216820" cy="3886939"/>
          </a:xfrm>
        </p:spPr>
      </p:pic>
      <p:sp>
        <p:nvSpPr>
          <p:cNvPr id="12" name="Текстово поле 11"/>
          <p:cNvSpPr txBox="1"/>
          <p:nvPr/>
        </p:nvSpPr>
        <p:spPr>
          <a:xfrm>
            <a:off x="457199" y="6234499"/>
            <a:ext cx="8241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4"/>
              </a:rPr>
              <a:t>http://</a:t>
            </a:r>
            <a:r>
              <a:rPr lang="en-GB" sz="1200" dirty="0" smtClean="0">
                <a:hlinkClick r:id="rId4"/>
              </a:rPr>
              <a:t>goo.gl/r51fA</a:t>
            </a:r>
            <a:r>
              <a:rPr lang="bg-BG" sz="1200" dirty="0" smtClean="0"/>
              <a:t> </a:t>
            </a:r>
            <a:endParaRPr lang="en-GB" sz="1200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5943600" y="2743200"/>
            <a:ext cx="275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 smtClean="0"/>
              <a:t>Операционализация</a:t>
            </a:r>
            <a:endParaRPr lang="bg-BG" dirty="0"/>
          </a:p>
        </p:txBody>
      </p:sp>
      <p:sp>
        <p:nvSpPr>
          <p:cNvPr id="11" name="Текстово поле 12"/>
          <p:cNvSpPr txBox="1"/>
          <p:nvPr/>
        </p:nvSpPr>
        <p:spPr>
          <a:xfrm>
            <a:off x="1143000" y="24778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 smtClean="0"/>
              <a:t>Научен въпрос</a:t>
            </a:r>
            <a:br>
              <a:rPr lang="bg-BG" dirty="0" smtClean="0"/>
            </a:br>
            <a:r>
              <a:rPr lang="bg-BG" dirty="0" smtClean="0"/>
              <a:t>или хипотеза</a:t>
            </a:r>
          </a:p>
        </p:txBody>
      </p:sp>
      <p:sp>
        <p:nvSpPr>
          <p:cNvPr id="14" name="Текстово поле 12"/>
          <p:cNvSpPr txBox="1"/>
          <p:nvPr/>
        </p:nvSpPr>
        <p:spPr>
          <a:xfrm>
            <a:off x="6705600" y="40018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Събиране на данни</a:t>
            </a:r>
            <a:endParaRPr lang="bg-BG" dirty="0"/>
          </a:p>
        </p:txBody>
      </p:sp>
      <p:sp>
        <p:nvSpPr>
          <p:cNvPr id="15" name="Текстово поле 12"/>
          <p:cNvSpPr txBox="1"/>
          <p:nvPr/>
        </p:nvSpPr>
        <p:spPr>
          <a:xfrm>
            <a:off x="76200" y="5221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/>
              <a:t>Дискусия </a:t>
            </a:r>
            <a:r>
              <a:rPr lang="bg-BG" dirty="0" smtClean="0"/>
              <a:t> и интерпретация</a:t>
            </a:r>
            <a:endParaRPr lang="bg-BG" dirty="0"/>
          </a:p>
        </p:txBody>
      </p:sp>
      <p:sp>
        <p:nvSpPr>
          <p:cNvPr id="16" name="Текстово поле 12"/>
          <p:cNvSpPr txBox="1"/>
          <p:nvPr/>
        </p:nvSpPr>
        <p:spPr>
          <a:xfrm>
            <a:off x="5796980" y="5257800"/>
            <a:ext cx="174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Обработка на данни</a:t>
            </a:r>
            <a:endParaRPr lang="bg-BG" dirty="0"/>
          </a:p>
        </p:txBody>
      </p:sp>
      <p:sp>
        <p:nvSpPr>
          <p:cNvPr id="17" name="Текстово поле 12"/>
          <p:cNvSpPr txBox="1"/>
          <p:nvPr/>
        </p:nvSpPr>
        <p:spPr>
          <a:xfrm>
            <a:off x="609600" y="389051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Комуникация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525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33601"/>
            <a:ext cx="6637468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bg-BG" sz="2700" dirty="0" smtClean="0"/>
              <a:t>Изследване на ролята на съвременните технологични средства върху приложимостта на изследователския и проектен подходи в обучението по природните дисциплини</a:t>
            </a:r>
            <a:endParaRPr lang="bg-BG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953000"/>
            <a:ext cx="6637467" cy="834613"/>
          </a:xfrm>
        </p:spPr>
        <p:txBody>
          <a:bodyPr/>
          <a:lstStyle/>
          <a:p>
            <a:r>
              <a:rPr lang="bg-BG" dirty="0"/>
              <a:t>Проект № 108/19.04.2013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Цели на проекта</a:t>
            </a:r>
            <a:endParaRPr lang="bg-BG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>
          <a:xfrm>
            <a:off x="1043492" y="1981200"/>
            <a:ext cx="7186108" cy="3851429"/>
          </a:xfrm>
        </p:spPr>
        <p:txBody>
          <a:bodyPr/>
          <a:lstStyle/>
          <a:p>
            <a:r>
              <a:rPr lang="bg-BG" dirty="0" smtClean="0"/>
              <a:t>Изследване на ролята на </a:t>
            </a:r>
            <a:r>
              <a:rPr lang="en-US" dirty="0" smtClean="0"/>
              <a:t>IBL </a:t>
            </a:r>
            <a:r>
              <a:rPr lang="bg-BG" dirty="0" smtClean="0"/>
              <a:t>в обучението</a:t>
            </a:r>
          </a:p>
          <a:p>
            <a:endParaRPr lang="bg-BG" sz="1200" dirty="0" smtClean="0"/>
          </a:p>
          <a:p>
            <a:r>
              <a:rPr lang="bg-BG" dirty="0" smtClean="0"/>
              <a:t>Адаптиране на резултатите от </a:t>
            </a:r>
            <a:r>
              <a:rPr lang="bg-BG" dirty="0" err="1" smtClean="0"/>
              <a:t>weSPOT</a:t>
            </a:r>
            <a:endParaRPr lang="bg-B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Акцентиране върху научния експеримент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Индивидуализацията на обучението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Засилване на социалното общуване</a:t>
            </a: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smtClean="0"/>
              <a:t>Национален семинар</a:t>
            </a:r>
          </a:p>
          <a:p>
            <a:r>
              <a:rPr lang="bg-BG" smtClean="0"/>
              <a:t>по образование</a:t>
            </a:r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Виртуална класна стая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bg-BG" dirty="0" smtClean="0"/>
              <a:t>Национален семинар</a:t>
            </a:r>
          </a:p>
          <a:p>
            <a:r>
              <a:rPr lang="bg-BG" dirty="0" smtClean="0"/>
              <a:t>по образование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367</TotalTime>
  <Words>485</Words>
  <Application>Microsoft Office PowerPoint</Application>
  <PresentationFormat>On-screen Show (4:3)</PresentationFormat>
  <Paragraphs>172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Виртуалната класна стая като инструмент за доказване на хипотези</vt:lpstr>
      <vt:lpstr>weSPOT</vt:lpstr>
      <vt:lpstr>Проблеми на обучението</vt:lpstr>
      <vt:lpstr>Изследователски подход в обучението (Inquiry-Based Learning)</vt:lpstr>
      <vt:lpstr>Цели</vt:lpstr>
      <vt:lpstr>weSPOT модел на IBL</vt:lpstr>
      <vt:lpstr> Изследване на ролята на съвременните технологични средства върху приложимостта на изследователския и проектен подходи в обучението по природните дисциплини</vt:lpstr>
      <vt:lpstr>Цели на проекта</vt:lpstr>
      <vt:lpstr>Виртуална класна стая</vt:lpstr>
      <vt:lpstr>Първи прототип</vt:lpstr>
      <vt:lpstr>Концепция</vt:lpstr>
      <vt:lpstr>Рискови решения в дизайна</vt:lpstr>
      <vt:lpstr>Пилотни експерименти</vt:lpstr>
      <vt:lpstr>Моята класна стая –    най-енергоефективна!</vt:lpstr>
      <vt:lpstr>Първи реакции</vt:lpstr>
      <vt:lpstr>Въпроси …</vt:lpstr>
      <vt:lpstr>… и хипотези</vt:lpstr>
      <vt:lpstr>Наблюдения</vt:lpstr>
      <vt:lpstr>Въпроси и коментари</vt:lpstr>
      <vt:lpstr>Благодарим за вниманието</vt:lpstr>
    </vt:vector>
  </TitlesOfParts>
  <Company>FMI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Виртуалната класна стая като инструмент за доказване на хипотези</dc:title>
  <dc:creator>Pavel Boytchev</dc:creator>
  <cp:lastModifiedBy>Pavel Boytchev</cp:lastModifiedBy>
  <cp:revision>66</cp:revision>
  <dcterms:created xsi:type="dcterms:W3CDTF">2013-12-13T09:03:57Z</dcterms:created>
  <dcterms:modified xsi:type="dcterms:W3CDTF">2013-12-17T08:51:16Z</dcterms:modified>
</cp:coreProperties>
</file>