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handoutMasterIdLst>
    <p:handoutMasterId r:id="rId4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8" r:id="rId20"/>
    <p:sldId id="307" r:id="rId21"/>
    <p:sldId id="306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305" r:id="rId36"/>
    <p:sldId id="294" r:id="rId37"/>
    <p:sldId id="296" r:id="rId38"/>
    <p:sldId id="297" r:id="rId39"/>
    <p:sldId id="298" r:id="rId40"/>
    <p:sldId id="299" r:id="rId41"/>
    <p:sldId id="300" r:id="rId42"/>
    <p:sldId id="302" r:id="rId43"/>
    <p:sldId id="303" r:id="rId44"/>
    <p:sldId id="308" r:id="rId45"/>
    <p:sldId id="304" r:id="rId4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9" autoAdjust="0"/>
  </p:normalViewPr>
  <p:slideViewPr>
    <p:cSldViewPr>
      <p:cViewPr varScale="1">
        <p:scale>
          <a:sx n="56" d="100"/>
          <a:sy n="56" d="100"/>
        </p:scale>
        <p:origin x="-58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FABA-FB23-48DB-8542-FE89012DD679}" type="datetimeFigureOut">
              <a:rPr lang="bg-BG" smtClean="0"/>
              <a:t>15.12.2011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4BC89-6D4E-4553-9CEF-0B5F8EBBD0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242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01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B880398-DF9D-465A-8122-F3F6ED8755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127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90D83F-994E-402C-B026-99177D6E80FC}" type="slidenum">
              <a:rPr lang="bg-BG" smtClean="0"/>
              <a:pPr/>
              <a:t>1</a:t>
            </a:fld>
            <a:endParaRPr lang="bg-BG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1 – 3 Елиза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349B0F-CA18-43B2-AF0C-AA3E37DD34A3}" type="slidenum">
              <a:rPr lang="bg-BG" smtClean="0"/>
              <a:pPr/>
              <a:t>10</a:t>
            </a:fld>
            <a:endParaRPr lang="bg-BG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Елиза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78544C-C103-4167-847A-D92BCCEB2DEB}" type="slidenum">
              <a:rPr lang="bg-BG" smtClean="0"/>
              <a:pPr/>
              <a:t>11</a:t>
            </a:fld>
            <a:endParaRPr lang="bg-BG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11 - ? Н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D02F6D-4065-4014-8C5F-2FD5D28686B9}" type="slidenum">
              <a:rPr lang="bg-BG" smtClean="0"/>
              <a:pPr/>
              <a:t>12</a:t>
            </a:fld>
            <a:endParaRPr lang="bg-BG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3E4081-5BC9-49EB-9F7A-A6BDF683CCAE}" type="slidenum">
              <a:rPr lang="bg-BG" smtClean="0"/>
              <a:pPr/>
              <a:t>13</a:t>
            </a:fld>
            <a:endParaRPr lang="bg-BG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17B075-6941-4BAF-B790-8FCA0B2C8BC2}" type="slidenum">
              <a:rPr lang="bg-BG" smtClean="0"/>
              <a:pPr/>
              <a:t>14</a:t>
            </a:fld>
            <a:endParaRPr lang="bg-BG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Още</a:t>
            </a:r>
            <a:r>
              <a:rPr lang="bg-BG" baseline="0" dirty="0" smtClean="0"/>
              <a:t> в началото на годината учениците са били запознати с методите на обучение, които ще прилагаме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0EE906-0FE8-4B84-970F-976781B9CBFB}" type="slidenum">
              <a:rPr lang="bg-BG" smtClean="0"/>
              <a:pPr/>
              <a:t>15</a:t>
            </a:fld>
            <a:endParaRPr lang="bg-BG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082888-93E2-41B9-AA93-A6C62EC339E5}" type="slidenum">
              <a:rPr lang="bg-BG" smtClean="0"/>
              <a:pPr/>
              <a:t>16</a:t>
            </a:fld>
            <a:endParaRPr lang="bg-BG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9853C9-FBCE-4DF1-829B-B0A0721A5C42}" type="slidenum">
              <a:rPr lang="bg-BG" smtClean="0"/>
              <a:pPr/>
              <a:t>17</a:t>
            </a:fld>
            <a:endParaRPr lang="bg-BG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8FF4AF-73F5-40B7-AC97-A397807B938A}" type="slidenum">
              <a:rPr lang="bg-BG" smtClean="0"/>
              <a:pPr/>
              <a:t>18</a:t>
            </a:fld>
            <a:endParaRPr lang="bg-BG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Всички</a:t>
            </a:r>
            <a:r>
              <a:rPr lang="bg-BG" baseline="0" dirty="0" smtClean="0"/>
              <a:t> – чрез предишните проекти</a:t>
            </a:r>
          </a:p>
          <a:p>
            <a:r>
              <a:rPr lang="bg-BG" baseline="0" dirty="0" smtClean="0"/>
              <a:t>Точно преди последния - </a:t>
            </a:r>
            <a:r>
              <a:rPr lang="en-US" baseline="0" smtClean="0"/>
              <a:t>JPanel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880398-DF9D-465A-8122-F3F6ED875532}" type="slidenum">
              <a:rPr lang="bg-BG" smtClean="0"/>
              <a:pPr>
                <a:defRPr/>
              </a:pPr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403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DB78FD-644D-4FCF-AABB-B651F7363B7F}" type="slidenum">
              <a:rPr lang="bg-BG" smtClean="0"/>
              <a:pPr/>
              <a:t>2</a:t>
            </a:fld>
            <a:endParaRPr lang="bg-BG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3A7875-C9FA-4AF4-9268-23D70E412B74}" type="slidenum">
              <a:rPr lang="bg-BG" smtClean="0"/>
              <a:pPr/>
              <a:t>21</a:t>
            </a:fld>
            <a:endParaRPr lang="bg-BG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ACE465-4CBC-4965-9FD2-C410D5E9F08A}" type="slidenum">
              <a:rPr lang="bg-BG" smtClean="0"/>
              <a:pPr/>
              <a:t>22</a:t>
            </a:fld>
            <a:endParaRPr lang="bg-BG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A287A5-8E8F-40F0-AC8C-DB5EF77A2F9B}" type="slidenum">
              <a:rPr lang="bg-BG" smtClean="0"/>
              <a:pPr/>
              <a:t>23</a:t>
            </a:fld>
            <a:endParaRPr lang="bg-BG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B42ACA-0FE5-4AD4-B2BD-258859F1D2E7}" type="slidenum">
              <a:rPr lang="bg-BG" smtClean="0"/>
              <a:pPr/>
              <a:t>24</a:t>
            </a:fld>
            <a:endParaRPr lang="bg-BG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FF16C0-265D-41E8-8A9E-8081794964EC}" type="slidenum">
              <a:rPr lang="bg-BG" smtClean="0"/>
              <a:pPr/>
              <a:t>25</a:t>
            </a:fld>
            <a:endParaRPr lang="bg-BG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4D1497-2C48-4A44-BB3B-5418F3FB43D7}" type="slidenum">
              <a:rPr lang="bg-BG" smtClean="0"/>
              <a:pPr/>
              <a:t>26</a:t>
            </a:fld>
            <a:endParaRPr lang="bg-BG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453B17-C18C-4F79-A61C-C2C0E81382F9}" type="slidenum">
              <a:rPr lang="bg-BG" smtClean="0"/>
              <a:pPr/>
              <a:t>27</a:t>
            </a:fld>
            <a:endParaRPr lang="bg-BG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3BDB4A-094D-4AB3-A9D4-29DC8CFF03C8}" type="slidenum">
              <a:rPr lang="bg-BG" smtClean="0"/>
              <a:pPr/>
              <a:t>28</a:t>
            </a:fld>
            <a:endParaRPr lang="bg-BG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1C1874-9DBC-4C3D-BC38-8776A0FCFB80}" type="slidenum">
              <a:rPr lang="bg-BG" smtClean="0"/>
              <a:pPr/>
              <a:t>29</a:t>
            </a:fld>
            <a:endParaRPr lang="bg-BG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EF1C9B-0609-49C5-B07B-EED8E75E0028}" type="slidenum">
              <a:rPr lang="bg-BG" smtClean="0"/>
              <a:pPr/>
              <a:t>30</a:t>
            </a:fld>
            <a:endParaRPr lang="bg-BG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3D0CB7-2CDF-43BF-A3B2-729899D9A103}" type="slidenum">
              <a:rPr lang="bg-BG" smtClean="0"/>
              <a:pPr/>
              <a:t>3</a:t>
            </a:fld>
            <a:endParaRPr lang="bg-BG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1 – 3 </a:t>
            </a:r>
            <a:r>
              <a:rPr lang="bg-BG" dirty="0" smtClean="0"/>
              <a:t>Елиза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6BD7BF-99A2-4478-97EA-F1CD3A4CE689}" type="slidenum">
              <a:rPr lang="bg-BG" smtClean="0"/>
              <a:pPr/>
              <a:t>31</a:t>
            </a:fld>
            <a:endParaRPr lang="bg-BG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A5167A-4476-4B17-8C0F-1DFF083DD4CF}" type="slidenum">
              <a:rPr lang="bg-BG" smtClean="0"/>
              <a:pPr/>
              <a:t>32</a:t>
            </a:fld>
            <a:endParaRPr lang="bg-BG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C54FB3-EC0B-4F4E-82DA-0582D992684B}" type="slidenum">
              <a:rPr lang="bg-BG" smtClean="0"/>
              <a:pPr/>
              <a:t>33</a:t>
            </a:fld>
            <a:endParaRPr lang="bg-BG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Демо</a:t>
            </a:r>
            <a:r>
              <a:rPr lang="bg-BG" dirty="0" smtClean="0"/>
              <a:t> на някои проекти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880398-DF9D-465A-8122-F3F6ED875532}" type="slidenum">
              <a:rPr lang="bg-BG" smtClean="0"/>
              <a:pPr>
                <a:defRPr/>
              </a:pPr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3044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63098E-EB96-4BB9-BC01-9B4FBE31FACF}" type="slidenum">
              <a:rPr lang="bg-BG" smtClean="0"/>
              <a:pPr/>
              <a:t>35</a:t>
            </a:fld>
            <a:endParaRPr lang="bg-BG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4B4F6B-3902-4C94-829D-704A482A6E92}" type="slidenum">
              <a:rPr lang="bg-BG" smtClean="0"/>
              <a:pPr/>
              <a:t>36</a:t>
            </a:fld>
            <a:endParaRPr lang="bg-BG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3CDCBF-6E4F-4A10-8743-DBA5CFD78D1B}" type="slidenum">
              <a:rPr lang="bg-BG" smtClean="0"/>
              <a:pPr/>
              <a:t>37</a:t>
            </a:fld>
            <a:endParaRPr lang="bg-BG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15C51A-7B17-4DE8-9CEF-F61D58DE0865}" type="slidenum">
              <a:rPr lang="bg-BG" smtClean="0"/>
              <a:pPr/>
              <a:t>38</a:t>
            </a:fld>
            <a:endParaRPr lang="bg-BG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099D28-88B1-4A34-928F-F4EC1A608544}" type="slidenum">
              <a:rPr lang="bg-BG" smtClean="0"/>
              <a:pPr/>
              <a:t>39</a:t>
            </a:fld>
            <a:endParaRPr lang="bg-BG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bg-BG" dirty="0" smtClean="0"/>
              <a:t>40 –</a:t>
            </a:r>
            <a:r>
              <a:rPr lang="bg-BG" baseline="0" dirty="0" smtClean="0"/>
              <a:t> 41: </a:t>
            </a:r>
            <a:r>
              <a:rPr lang="bg-BG" baseline="0" dirty="0" err="1" smtClean="0"/>
              <a:t>ЖениК</a:t>
            </a:r>
            <a:endParaRPr lang="bg-BG" dirty="0" smtClean="0"/>
          </a:p>
          <a:p>
            <a:endParaRPr lang="bg-BG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C8E763-2083-4D3B-928D-350CD23D4771}" type="slidenum">
              <a:rPr lang="bg-BG" smtClean="0"/>
              <a:pPr/>
              <a:t>40</a:t>
            </a:fld>
            <a:endParaRPr lang="bg-BG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0D5E0E-2D31-42AA-BD0F-D39200A5E3F5}" type="slidenum">
              <a:rPr lang="bg-BG" smtClean="0"/>
              <a:pPr/>
              <a:t>4</a:t>
            </a:fld>
            <a:endParaRPr lang="bg-BG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4 – 6 </a:t>
            </a:r>
            <a:r>
              <a:rPr lang="bg-BG" dirty="0" smtClean="0"/>
              <a:t>Н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E08513-B557-47AE-8767-924B810AB714}" type="slidenum">
              <a:rPr lang="bg-BG" smtClean="0"/>
              <a:pPr/>
              <a:t>41</a:t>
            </a:fld>
            <a:endParaRPr lang="bg-BG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42 – 43: Н</a:t>
            </a:r>
          </a:p>
          <a:p>
            <a:r>
              <a:rPr lang="en-US" dirty="0" smtClean="0"/>
              <a:t>Minimal guided </a:t>
            </a:r>
            <a:r>
              <a:rPr lang="en-US" dirty="0" err="1" smtClean="0"/>
              <a:t>vs</a:t>
            </a:r>
            <a:r>
              <a:rPr lang="en-US" dirty="0" smtClean="0"/>
              <a:t> learning design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E08513-B557-47AE-8767-924B810AB714}" type="slidenum">
              <a:rPr lang="bg-BG" smtClean="0"/>
              <a:pPr/>
              <a:t>42</a:t>
            </a:fld>
            <a:endParaRPr lang="bg-BG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 smtClean="0"/>
              <a:t>ЖениС</a:t>
            </a:r>
            <a:r>
              <a:rPr lang="bg-BG" dirty="0" smtClean="0"/>
              <a:t> – за </a:t>
            </a:r>
            <a:r>
              <a:rPr lang="en-US" dirty="0" smtClean="0"/>
              <a:t>ISSEP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880398-DF9D-465A-8122-F3F6ED875532}" type="slidenum">
              <a:rPr lang="bg-BG" smtClean="0"/>
              <a:pPr>
                <a:defRPr/>
              </a:pPr>
              <a:t>43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047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Елиза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bg-BG" smtClean="0">
                <a:sym typeface="Wingdings" pitchFamily="2" charset="2"/>
              </a:rPr>
              <a:t>ЖениС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880398-DF9D-465A-8122-F3F6ED875532}" type="slidenum">
              <a:rPr lang="bg-BG" smtClean="0"/>
              <a:pPr>
                <a:defRPr/>
              </a:pPr>
              <a:t>44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180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70254F-CECC-4995-996B-0E50E82075DC}" type="slidenum">
              <a:rPr lang="bg-BG" smtClean="0"/>
              <a:pPr/>
              <a:t>5</a:t>
            </a:fld>
            <a:endParaRPr lang="bg-BG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303FF7-A405-4355-84AD-3076FDF8411C}" type="slidenum">
              <a:rPr lang="bg-BG" smtClean="0"/>
              <a:pPr/>
              <a:t>6</a:t>
            </a:fld>
            <a:endParaRPr lang="bg-BG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407B4C-0A7E-47D8-B941-3750755E7F72}" type="slidenum">
              <a:rPr lang="bg-BG" smtClean="0"/>
              <a:pPr/>
              <a:t>7</a:t>
            </a:fld>
            <a:endParaRPr lang="bg-BG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smtClean="0"/>
              <a:t>7 - </a:t>
            </a:r>
            <a:r>
              <a:rPr lang="bg-BG" dirty="0" err="1" smtClean="0"/>
              <a:t>ЖениС</a:t>
            </a:r>
            <a:endParaRPr lang="bg-BG" dirty="0" smtClean="0"/>
          </a:p>
          <a:p>
            <a:r>
              <a:rPr lang="bg-BG" dirty="0" smtClean="0"/>
              <a:t>8</a:t>
            </a:r>
            <a:r>
              <a:rPr lang="en-US" dirty="0" smtClean="0"/>
              <a:t> – 10 E.</a:t>
            </a:r>
            <a:endParaRPr lang="bg-BG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EF1BBC-6441-4BB8-87E0-BA248AEA476F}" type="slidenum">
              <a:rPr lang="bg-BG" smtClean="0"/>
              <a:pPr/>
              <a:t>8</a:t>
            </a:fld>
            <a:endParaRPr lang="bg-BG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Извличане на интересите на учениците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Поставяне на предизвикателства</a:t>
            </a:r>
            <a:r>
              <a:rPr lang="en-US" dirty="0" smtClean="0"/>
              <a:t>, </a:t>
            </a:r>
            <a:r>
              <a:rPr lang="bg-BG" dirty="0" smtClean="0"/>
              <a:t>които </a:t>
            </a:r>
            <a:r>
              <a:rPr lang="bg-BG" i="1" dirty="0" smtClean="0"/>
              <a:t>зарибяват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Работа в екип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Работа върху проект, чиято крайна цел учениците набелязват (</a:t>
            </a:r>
            <a:r>
              <a:rPr lang="bg-BG" i="1" dirty="0" smtClean="0"/>
              <a:t>уж</a:t>
            </a:r>
            <a:r>
              <a:rPr lang="bg-BG" dirty="0" smtClean="0"/>
              <a:t>) сами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Самостоятелно определяне на междинните звена от проекта</a:t>
            </a:r>
          </a:p>
          <a:p>
            <a:endParaRPr lang="bg-B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3DAE7D-013B-4AA7-80F6-A9D862DF4E87}" type="slidenum">
              <a:rPr lang="bg-BG" smtClean="0"/>
              <a:pPr/>
              <a:t>9</a:t>
            </a:fld>
            <a:endParaRPr lang="bg-BG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r>
              <a:rPr lang="bg-BG" dirty="0" err="1" smtClean="0"/>
              <a:t>ЖениК</a:t>
            </a:r>
            <a:r>
              <a:rPr lang="bg-BG" dirty="0" smtClean="0"/>
              <a:t> </a:t>
            </a:r>
            <a:r>
              <a:rPr lang="en-US" dirty="0" smtClean="0"/>
              <a:t>&amp;</a:t>
            </a:r>
            <a:r>
              <a:rPr lang="en-US" baseline="0" dirty="0" smtClean="0"/>
              <a:t> </a:t>
            </a:r>
            <a:r>
              <a:rPr lang="bg-BG" baseline="0" dirty="0" err="1" smtClean="0"/>
              <a:t>ЖениС</a:t>
            </a:r>
            <a:endParaRPr lang="bg-BG" dirty="0" smtClean="0"/>
          </a:p>
          <a:p>
            <a:r>
              <a:rPr lang="bg-BG" dirty="0" smtClean="0"/>
              <a:t>Да </a:t>
            </a:r>
            <a:r>
              <a:rPr lang="bg-BG" dirty="0" smtClean="0"/>
              <a:t>кажем просто, че вече сме споделяли как сме отразили</a:t>
            </a:r>
            <a:r>
              <a:rPr lang="bg-BG" baseline="0" dirty="0" smtClean="0"/>
              <a:t> подхода в помагалата и как тръгват от малки изследователски проблеми и се превръщат в голям целогодишен проект във 7. клас</a:t>
            </a:r>
            <a:endParaRPr lang="bg-BG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номер на слайда 7"/>
          <p:cNvSpPr>
            <a:spLocks noGrp="1"/>
          </p:cNvSpPr>
          <p:nvPr>
            <p:ph type="sldNum" idx="12"/>
          </p:nvPr>
        </p:nvSpPr>
        <p:spPr>
          <a:xfrm>
            <a:off x="7235825" y="6237288"/>
            <a:ext cx="1412875" cy="474662"/>
          </a:xfrm>
        </p:spPr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3038"/>
            <a:ext cx="2055813" cy="629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3038"/>
            <a:ext cx="6019800" cy="629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Контейнер за номер на слайда 7"/>
          <p:cNvSpPr>
            <a:spLocks noGrp="1"/>
          </p:cNvSpPr>
          <p:nvPr>
            <p:ph type="sldNum" idx="12"/>
          </p:nvPr>
        </p:nvSpPr>
        <p:spPr>
          <a:xfrm>
            <a:off x="7235825" y="6237288"/>
            <a:ext cx="1412875" cy="474662"/>
          </a:xfrm>
        </p:spPr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16 - 17/12/11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xfrm>
            <a:off x="2627784" y="6245225"/>
            <a:ext cx="3960440" cy="474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9122-C83B-4DED-9ADD-20A4E1667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16 - 17/12/11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C0EE-26C1-4E7E-BE21-435CE4CA0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16 - 17/12/11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A3BF-1E70-4912-A87C-A8755D3A7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7B54-2B37-4DA5-BB1A-1C8E7B1BE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C23D-0840-4B0D-BE26-A0482F169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2DFC-3903-4915-819D-16E226A6A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C5A2-6A66-44D6-9EB2-DF10EACFA5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860C-5D5E-4580-AE9D-98EE1F575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Контейнер за номер на слайда 7"/>
          <p:cNvSpPr txBox="1">
            <a:spLocks/>
          </p:cNvSpPr>
          <p:nvPr userDrawn="1"/>
        </p:nvSpPr>
        <p:spPr bwMode="auto">
          <a:xfrm>
            <a:off x="7236296" y="6237312"/>
            <a:ext cx="14128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kern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EF5A-59E2-4C60-ADFD-4A413854D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856C-CBB1-4956-9E25-430286ACD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5813" cy="5154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54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4C86-E17B-4B8C-988C-863BD60F4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974725"/>
            <a:ext cx="5253038" cy="2773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9D9B-DC51-41F7-9E84-DAD52FF5C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70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16 - 17/12/11</a:t>
            </a:r>
            <a:endParaRPr lang="en-GB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Национален семинар </a:t>
            </a:r>
            <a:endParaRPr lang="en-US" smtClean="0"/>
          </a:p>
          <a:p>
            <a:pPr>
              <a:defRPr/>
            </a:pPr>
            <a:r>
              <a:rPr lang="ru-RU" smtClean="0"/>
              <a:t>"Изследователски подход в математическото образование"</a:t>
            </a:r>
            <a:endParaRPr lang="bg-BG" dirty="0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bg-BG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E6CA-4D8E-42FA-8171-1244B43E1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16 - 17/12/11</a:t>
            </a:r>
            <a:endParaRPr lang="en-GB" dirty="0"/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Национален семинар </a:t>
            </a:r>
            <a:endParaRPr lang="en-US" smtClean="0"/>
          </a:p>
          <a:p>
            <a:pPr>
              <a:defRPr/>
            </a:pPr>
            <a:r>
              <a:rPr lang="ru-RU" smtClean="0"/>
              <a:t>"Изследователски подход в математическото образование"</a:t>
            </a:r>
            <a:endParaRPr lang="bg-BG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Национален семинар </a:t>
            </a:r>
            <a:endParaRPr lang="en-US" smtClean="0"/>
          </a:p>
          <a:p>
            <a:pPr>
              <a:defRPr/>
            </a:pPr>
            <a:r>
              <a:rPr lang="ru-RU" smtClean="0"/>
              <a:t>"Изследователски подход в математическото образование"</a:t>
            </a: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Контейнер за номер на слайда 7"/>
          <p:cNvSpPr>
            <a:spLocks noGrp="1"/>
          </p:cNvSpPr>
          <p:nvPr>
            <p:ph type="sldNum" idx="12"/>
          </p:nvPr>
        </p:nvSpPr>
        <p:spPr>
          <a:xfrm>
            <a:off x="7235825" y="6237312"/>
            <a:ext cx="1412875" cy="474662"/>
          </a:xfrm>
        </p:spPr>
        <p:txBody>
          <a:bodyPr/>
          <a:lstStyle/>
          <a:p>
            <a:pPr>
              <a:defRPr/>
            </a:pPr>
            <a:fld id="{D29BE7DF-5A3B-42B0-90A0-3079E906D7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03/04/11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bg-BG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43FD-31E9-4DC3-9225-859BFC4A9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91488" y="6011863"/>
            <a:ext cx="792162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9241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73038"/>
            <a:ext cx="82169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Щракнете, за да редактирате формата на заглавието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801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Щракнете, за да редактирате формата на плана</a:t>
            </a:r>
          </a:p>
          <a:p>
            <a:pPr lvl="1"/>
            <a:r>
              <a:rPr lang="en-GB" smtClean="0"/>
              <a:t>Второ ниво на плана</a:t>
            </a:r>
          </a:p>
          <a:p>
            <a:pPr lvl="2"/>
            <a:r>
              <a:rPr lang="en-GB" smtClean="0"/>
              <a:t>Трето ниво на плана</a:t>
            </a:r>
          </a:p>
          <a:p>
            <a:pPr lvl="3"/>
            <a:r>
              <a:rPr lang="en-GB" smtClean="0"/>
              <a:t>Четвърто ниво на плана</a:t>
            </a:r>
          </a:p>
          <a:p>
            <a:pPr lvl="4"/>
            <a:r>
              <a:rPr lang="en-GB" smtClean="0"/>
              <a:t>Пето ниво на плана</a:t>
            </a:r>
          </a:p>
          <a:p>
            <a:pPr lvl="4"/>
            <a:r>
              <a:rPr lang="en-GB" smtClean="0"/>
              <a:t>Шесто ниво на плана</a:t>
            </a:r>
          </a:p>
          <a:p>
            <a:pPr lvl="4"/>
            <a:r>
              <a:rPr lang="en-GB" smtClean="0"/>
              <a:t>Седмо ниво на плана</a:t>
            </a:r>
          </a:p>
          <a:p>
            <a:pPr lvl="4"/>
            <a:r>
              <a:rPr lang="en-GB" smtClean="0"/>
              <a:t>Осмо ниво на плана</a:t>
            </a:r>
          </a:p>
          <a:p>
            <a:pPr lvl="4"/>
            <a:r>
              <a:rPr lang="en-GB" smtClean="0"/>
              <a:t>Девето ниво на плана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1378496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908175" y="6245225"/>
            <a:ext cx="532606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35825" y="6237288"/>
            <a:ext cx="1412875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9BE7DF-5A3B-42B0-90A0-3079E906D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974725"/>
            <a:ext cx="5253038" cy="277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Щракнете, за да редактирате формата на заглавието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2339752" y="6245225"/>
            <a:ext cx="54006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</a:t>
            </a:r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94EAEBE-02FC-4291-85A6-85D45BE98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" y="1792288"/>
            <a:ext cx="2159000" cy="206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Щракнете, за да редактирате формата на плана</a:t>
            </a:r>
          </a:p>
          <a:p>
            <a:pPr lvl="1"/>
            <a:r>
              <a:rPr lang="en-GB" smtClean="0"/>
              <a:t>Второ ниво на плана</a:t>
            </a:r>
          </a:p>
          <a:p>
            <a:pPr lvl="2"/>
            <a:r>
              <a:rPr lang="en-GB" smtClean="0"/>
              <a:t>Трето ниво на плана</a:t>
            </a:r>
          </a:p>
          <a:p>
            <a:pPr lvl="3"/>
            <a:r>
              <a:rPr lang="en-GB" smtClean="0"/>
              <a:t>Четвърто ниво на плана</a:t>
            </a:r>
          </a:p>
          <a:p>
            <a:pPr lvl="4"/>
            <a:r>
              <a:rPr lang="en-GB" smtClean="0"/>
              <a:t>Пето ниво на плана</a:t>
            </a:r>
          </a:p>
          <a:p>
            <a:pPr lvl="4"/>
            <a:r>
              <a:rPr lang="en-GB" smtClean="0"/>
              <a:t>Шесто ниво на плана</a:t>
            </a:r>
          </a:p>
          <a:p>
            <a:pPr lvl="4"/>
            <a:r>
              <a:rPr lang="en-GB" smtClean="0"/>
              <a:t>Седмо ниво на плана</a:t>
            </a:r>
          </a:p>
          <a:p>
            <a:pPr lvl="4"/>
            <a:r>
              <a:rPr lang="en-GB" smtClean="0"/>
              <a:t>Осмо ниво на плана</a:t>
            </a:r>
          </a:p>
          <a:p>
            <a:pPr lvl="4"/>
            <a:r>
              <a:rPr lang="en-GB" smtClean="0"/>
              <a:t>Девето ниво на плана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NNikolova\Conferences\2011\2011_&#1048;&#1052;&#1048;&#8211;&#1041;&#1040;&#1053;\02-queen-a_kind_of_magic.mp3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 rot="18782331">
            <a:off x="205676" y="4439110"/>
            <a:ext cx="3166050" cy="144695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bg-BG" sz="3600" kern="10" spc="71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786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Изкуството да </a:t>
            </a:r>
          </a:p>
          <a:p>
            <a:pPr algn="ctr"/>
            <a:r>
              <a:rPr lang="bg-BG" sz="3600" kern="10" spc="71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786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обучаваш</a:t>
            </a:r>
            <a:endParaRPr lang="bg-BG" sz="3600" kern="10" spc="71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7860000" scaled="1"/>
              </a:gradFill>
              <a:effectLst>
                <a:outerShdw dist="40186" dir="4303642" algn="ctr" rotWithShape="0">
                  <a:srgbClr val="4D4D4D">
                    <a:alpha val="80011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 rot="2467577">
            <a:off x="4713381" y="4244307"/>
            <a:ext cx="3705225" cy="151716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bg-BG" sz="3600" kern="10" spc="71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264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бъдещи </a:t>
            </a:r>
          </a:p>
          <a:p>
            <a:pPr algn="ctr"/>
            <a:r>
              <a:rPr lang="bg-BG" sz="3600" kern="10" spc="718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264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изследователи</a:t>
            </a:r>
            <a:endParaRPr lang="bg-BG" sz="3600" kern="10" spc="718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2640000" scaled="1"/>
              </a:gradFill>
              <a:effectLst>
                <a:outerShdw dist="40186" dir="4303642" algn="ctr" rotWithShape="0">
                  <a:srgbClr val="4D4D4D">
                    <a:alpha val="80011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93705C16-EA74-42DC-9826-4BF6CC355542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dirty="0" smtClean="0"/>
              <a:t>Приложимост в обучението по информатика?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dirty="0" smtClean="0"/>
              <a:t>Задача с повишена трудност: 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Изграждане на знанията и уменията в контекста на работата по проект, изискващ собствени изследвания 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1125538"/>
            <a:ext cx="5254625" cy="247491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b="1" smtClean="0">
                <a:solidFill>
                  <a:srgbClr val="000000"/>
                </a:solidFill>
              </a:rPr>
              <a:t>Проектът </a:t>
            </a:r>
            <a:r>
              <a:rPr lang="bg-BG" b="1" i="1" smtClean="0">
                <a:solidFill>
                  <a:srgbClr val="000000"/>
                </a:solidFill>
              </a:rPr>
              <a:t>Оп Арт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4124325"/>
            <a:ext cx="7416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</a:t>
            </a:r>
            <a:r>
              <a:rPr lang="bg-BG" smtClean="0"/>
              <a:t>етодологията </a:t>
            </a:r>
            <a:r>
              <a:rPr lang="en-US" i="1" smtClean="0"/>
              <a:t>I*Teach</a:t>
            </a:r>
            <a:r>
              <a:rPr lang="en-US" smtClean="0"/>
              <a:t> </a:t>
            </a:r>
            <a:r>
              <a:rPr lang="bg-BG" smtClean="0"/>
              <a:t>в действие в училищната практика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9A8AD6D4-2A71-42D0-AD7F-EC6651B08EA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99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dirty="0" smtClean="0"/>
              <a:t>Контекст и методи на експеримента (1)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9924"/>
            <a:ext cx="8229600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Ученици от 11 клас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Две математически гимназии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Изследователски инструменти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дневник на преподавателя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неструктурирано интервю за обратна връзка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2D54D2C6-614D-4920-A20D-499FFE1C10D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127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dirty="0" smtClean="0"/>
              <a:t>Контекст и методи на експеримента (2)</a:t>
            </a: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Основни цели на обучението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Усвояване на синтаксис и семантика на програмен език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Разбиране и прилагане на конкретни алгоритми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Познаване и използване на структури от данни 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Приложение на ИТ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Среда и платформа за програмиране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Допълващо средство за обучение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Виртуална среда за обучение и комуникация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04AB1E53-56C1-45FE-B45A-67C282585C7C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Методи за обучение</a:t>
            </a: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Предоставяне на учебни ресурси </a:t>
            </a:r>
            <a:r>
              <a:rPr lang="bg-BG" dirty="0"/>
              <a:t>–</a:t>
            </a:r>
            <a:r>
              <a:rPr lang="bg-BG" dirty="0" smtClean="0"/>
              <a:t>презентации по темата, бележки към тях, видео материали, препратки към интернет </a:t>
            </a:r>
          </a:p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Поставяне и приемане на задания за самостоятелна работа</a:t>
            </a:r>
          </a:p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Проучване по определени теми </a:t>
            </a:r>
          </a:p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Разработване на проекти в екип</a:t>
            </a:r>
          </a:p>
          <a:p>
            <a:pPr marL="341313" indent="-341313" eaLnBrk="1" hangingPunct="1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Активно използване на виртуални среди за обучение и комуникация 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939DE70E-C721-46A5-A349-9C9E1A67AD3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Първоначална реакция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133600"/>
            <a:ext cx="7200900" cy="3992563"/>
          </a:xfrm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bg-BG" i="1" smtClean="0"/>
              <a:t>Вие някаква американска система ли се опитвате да ни пробутвате?</a:t>
            </a:r>
            <a:r>
              <a:rPr lang="bg-BG" smtClean="0"/>
              <a:t> 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06FB12FC-4453-4D5D-895E-F02FF1486583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127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smtClean="0"/>
              <a:t>Преход</a:t>
            </a:r>
            <a:r>
              <a:rPr lang="en-US" sz="4000" smtClean="0"/>
              <a:t> </a:t>
            </a:r>
            <a:r>
              <a:rPr lang="bg-BG" sz="4000" smtClean="0"/>
              <a:t>от традиционно към проектно обучение (1)</a:t>
            </a:r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Два въвеждащи проекта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Постепенно надграждане на изискванията и отговорностите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Постепенно въвеждане на ИКТ в процеса на работа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78496" cy="474663"/>
          </a:xfrm>
          <a:noFill/>
        </p:spPr>
        <p:txBody>
          <a:bodyPr/>
          <a:lstStyle/>
          <a:p>
            <a:r>
              <a:rPr lang="en-GB" smtClean="0"/>
              <a:t>03/04/11</a:t>
            </a: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5326063" cy="474663"/>
          </a:xfrm>
          <a:noFill/>
        </p:spPr>
        <p:txBody>
          <a:bodyPr/>
          <a:lstStyle/>
          <a:p>
            <a:r>
              <a:rPr lang="en-US" smtClean="0"/>
              <a:t>E</a:t>
            </a:r>
            <a:r>
              <a:rPr lang="bg-BG" smtClean="0"/>
              <a:t>лектронно, дистанционно... или обучението на 21-ви век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32F7B620-E87A-406B-BD22-FB80EDC1234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905"/>
            <a:ext cx="8218487" cy="13128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dirty="0" smtClean="0"/>
              <a:t>Преход</a:t>
            </a:r>
            <a:r>
              <a:rPr lang="en-US" sz="4000" dirty="0" smtClean="0"/>
              <a:t> </a:t>
            </a:r>
            <a:r>
              <a:rPr lang="bg-BG" sz="4000" dirty="0" smtClean="0"/>
              <a:t>от традиционно обучение към проекти с изследователски елементи (2)</a:t>
            </a: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4038600" cy="20161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Първи проект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основно проучване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резултат: сравнителен анализ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844675"/>
            <a:ext cx="4038600" cy="20161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Втори проект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разработка на собствена приложна програма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моделиране на математически обекти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оценка и самооценка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457200" y="4044950"/>
            <a:ext cx="8229600" cy="212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400" dirty="0">
                <a:solidFill>
                  <a:srgbClr val="000000"/>
                </a:solidFill>
              </a:rPr>
              <a:t>Общи цели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000" dirty="0">
                <a:solidFill>
                  <a:srgbClr val="000000"/>
                </a:solidFill>
              </a:rPr>
              <a:t>умения за бързо да намиране на качествена информация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000" dirty="0">
                <a:solidFill>
                  <a:srgbClr val="000000"/>
                </a:solidFill>
              </a:rPr>
              <a:t>подбор и използване на подходящи средства за комуникация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000" dirty="0">
                <a:solidFill>
                  <a:srgbClr val="000000"/>
                </a:solidFill>
              </a:rPr>
              <a:t>навик за работа в екип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000" dirty="0">
                <a:solidFill>
                  <a:srgbClr val="000000"/>
                </a:solidFill>
              </a:rPr>
              <a:t>представяне на завършен продукт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bg-BG" sz="2000" dirty="0">
                <a:solidFill>
                  <a:srgbClr val="000000"/>
                </a:solidFill>
              </a:rPr>
              <a:t>критическо мислене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1557338"/>
            <a:ext cx="5254625" cy="247491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smtClean="0">
                <a:solidFill>
                  <a:srgbClr val="000000"/>
                </a:solidFill>
              </a:rPr>
              <a:t>It’s a kind of magic!</a:t>
            </a:r>
          </a:p>
        </p:txBody>
      </p:sp>
      <p:pic>
        <p:nvPicPr>
          <p:cNvPr id="4" name="02-queen-a_kind_of_mag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Учебни цели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8013" cy="5400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Осмисляне на понятията </a:t>
            </a:r>
            <a:r>
              <a:rPr lang="bg-BG" i="1" dirty="0" smtClean="0"/>
              <a:t>свойство </a:t>
            </a:r>
            <a:r>
              <a:rPr lang="bg-BG" dirty="0" smtClean="0"/>
              <a:t>и </a:t>
            </a:r>
            <a:r>
              <a:rPr lang="bg-BG" i="1" dirty="0" smtClean="0"/>
              <a:t>метод</a:t>
            </a:r>
            <a:r>
              <a:rPr lang="bg-BG" dirty="0" smtClean="0"/>
              <a:t> на клас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Усъвършенстване на уменията за описание на собствени класове със спазване на концепцията за капсулиране на данни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Изграждане на умения за създаване и манипулация на разнородни обекти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Осмисляне на концепцията за многократна използваемост на клас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Разбиране на концепцията за </a:t>
            </a:r>
            <a:r>
              <a:rPr lang="bg-BG" i="1" dirty="0" smtClean="0"/>
              <a:t>наследяване</a:t>
            </a:r>
            <a:r>
              <a:rPr lang="bg-BG" dirty="0" smtClean="0"/>
              <a:t> на класове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Изграждане и усъвършенстване на уменията за работа с базови и наследени класове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Пропедевтика на понятието </a:t>
            </a:r>
            <a:r>
              <a:rPr lang="bg-BG" i="1" dirty="0" smtClean="0"/>
              <a:t>полиморфизъм</a:t>
            </a:r>
            <a:endParaRPr lang="bg-BG" dirty="0" smtClean="0"/>
          </a:p>
          <a:p>
            <a:pPr marL="457200" indent="-457200">
              <a:buFont typeface="Arial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69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F7F91415-B723-4CE9-8916-40B45E8D9174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Ще си поговорим за...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Специфичните</a:t>
            </a:r>
            <a:r>
              <a:rPr lang="en-GB" dirty="0" smtClean="0"/>
              <a:t> </a:t>
            </a:r>
            <a:r>
              <a:rPr lang="en-GB" dirty="0" err="1" smtClean="0"/>
              <a:t>особености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обучението</a:t>
            </a:r>
            <a:r>
              <a:rPr lang="en-GB" dirty="0" smtClean="0"/>
              <a:t>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информатика</a:t>
            </a:r>
            <a:r>
              <a:rPr lang="en-GB" dirty="0" smtClean="0"/>
              <a:t>, </a:t>
            </a:r>
            <a:r>
              <a:rPr lang="en-GB" dirty="0" err="1" smtClean="0"/>
              <a:t>профилирана</a:t>
            </a:r>
            <a:r>
              <a:rPr lang="en-GB" dirty="0" smtClean="0"/>
              <a:t> </a:t>
            </a:r>
            <a:r>
              <a:rPr lang="en-GB" dirty="0" err="1" smtClean="0"/>
              <a:t>подготовка</a:t>
            </a:r>
            <a:r>
              <a:rPr lang="en-GB" dirty="0" smtClean="0"/>
              <a:t> (</a:t>
            </a:r>
            <a:r>
              <a:rPr lang="bg-BG" dirty="0" smtClean="0"/>
              <a:t>ПП</a:t>
            </a:r>
            <a:r>
              <a:rPr lang="en-GB" dirty="0" smtClean="0"/>
              <a:t>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толкова</a:t>
            </a:r>
            <a:r>
              <a:rPr lang="en-GB" dirty="0" smtClean="0"/>
              <a:t> </a:t>
            </a:r>
            <a:r>
              <a:rPr lang="en-GB" dirty="0" err="1" smtClean="0"/>
              <a:t>нови</a:t>
            </a:r>
            <a:r>
              <a:rPr lang="en-GB" dirty="0" smtClean="0"/>
              <a:t> </a:t>
            </a:r>
            <a:r>
              <a:rPr lang="en-GB" dirty="0" err="1" smtClean="0"/>
              <a:t>иновативни</a:t>
            </a:r>
            <a:r>
              <a:rPr lang="en-GB" dirty="0" smtClean="0"/>
              <a:t> </a:t>
            </a:r>
            <a:r>
              <a:rPr lang="en-GB" dirty="0" err="1" smtClean="0"/>
              <a:t>методологии</a:t>
            </a:r>
            <a:endParaRPr lang="en-GB" dirty="0" smtClean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Базови знания и умения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57200" y="1309489"/>
            <a:ext cx="8228013" cy="492782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dirty="0" smtClean="0"/>
              <a:t>Примитивни типове данни –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char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Средства за управление на изчислителния процес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Разклоняване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Циклични процеси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Функции в </a:t>
            </a:r>
            <a:r>
              <a:rPr lang="en-US" dirty="0" smtClean="0">
                <a:cs typeface="Courier New" pitchFamily="49" charset="0"/>
              </a:rPr>
              <a:t>Java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Класове и обекти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Капсулиране на данни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Конструктори и методи за манипулация на частните данни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>
                <a:cs typeface="Courier New" pitchFamily="49" charset="0"/>
              </a:rPr>
              <a:t>JPanel</a:t>
            </a:r>
            <a:r>
              <a:rPr lang="en-US" dirty="0" smtClean="0">
                <a:cs typeface="Courier New" pitchFamily="49" charset="0"/>
              </a:rPr>
              <a:t>	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Създаване на наследник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bg-BG" dirty="0" smtClean="0">
                <a:cs typeface="Courier New" pitchFamily="49" charset="0"/>
              </a:rPr>
              <a:t>Изчертаване на отсечка, правоъгълник, овал</a:t>
            </a:r>
            <a:endParaRPr lang="bg-BG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83CD9ED8-42A6-4EDF-A4D4-8E74B864B44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Проучване</a:t>
            </a: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608013" indent="-608013" eaLnBrk="1" hangingPunct="1"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bg-BG" smtClean="0"/>
              <a:t>Вазарели – кой, кога, какво </a:t>
            </a:r>
          </a:p>
          <a:p>
            <a:pPr marL="608013" indent="-608013" eaLnBrk="1" hangingPunct="1"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bg-BG" smtClean="0"/>
              <a:t>Ешер – кой, кога, какво</a:t>
            </a:r>
          </a:p>
          <a:p>
            <a:pPr marL="608013" indent="-608013" eaLnBrk="1" hangingPunct="1"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bg-BG" smtClean="0"/>
              <a:t>Оп Арт – изкуство, представители, приложни изкуства</a:t>
            </a:r>
          </a:p>
          <a:p>
            <a:pPr marL="608013" indent="-608013" eaLnBrk="1" hangingPunct="1"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bg-BG" smtClean="0"/>
              <a:t>Оптическа илюзия – видове, технологии за постигане, примери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BAA9B730-2AC6-4AE9-87DA-E87A02398FD7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Реакции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smtClean="0"/>
              <a:t>Първоначални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Ама информатика ли имаме или ИТ?!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Ай, стига бе, госпожо, с тая мания да ни учите да се представяме!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Ееее сега, това да не е урок по физика?!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Госпо-ожо-о-о, изтървали сте едно “П”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280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smtClean="0"/>
              <a:t>По време на проучването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О, аз го знам този! Холандец е! Много е як! Дай да ти покажа водопада! 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Не ми го гледай, ще развалиш изненадата!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i="1" smtClean="0"/>
              <a:t>А аз може ли на английски, че се готвя за </a:t>
            </a:r>
            <a:r>
              <a:rPr lang="en-US" sz="2400" i="1" smtClean="0"/>
              <a:t>RSI?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B9974A56-7058-4DB2-A879-F994343A2074}" type="slidenum">
              <a:rPr lang="en-GB" smtClean="0"/>
              <a:pPr/>
              <a:t>23</a:t>
            </a:fld>
            <a:endParaRPr lang="en-GB" smtClean="0"/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55700"/>
            <a:ext cx="4897438" cy="472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1412875"/>
            <a:ext cx="2943225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3D78F6FC-79A8-40BB-A545-A0244CA6947C}" type="slidenum">
              <a:rPr lang="en-GB" smtClean="0"/>
              <a:pPr/>
              <a:t>24</a:t>
            </a:fld>
            <a:endParaRPr lang="en-GB" smtClean="0"/>
          </a:p>
        </p:txBody>
      </p:sp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841375"/>
            <a:ext cx="8281988" cy="532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5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E36D39FE-ADE4-4EF2-B7C7-5BEDCDE8F30B}" type="slidenum">
              <a:rPr lang="en-GB" smtClean="0"/>
              <a:pPr/>
              <a:t>25</a:t>
            </a:fld>
            <a:endParaRPr lang="en-GB" smtClean="0"/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09613"/>
            <a:ext cx="6985000" cy="524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5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6ED67179-B4EB-4593-AAB1-F9F4DC41428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28588"/>
            <a:ext cx="8218487" cy="1435101"/>
          </a:xfrm>
        </p:spPr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349500"/>
            <a:ext cx="7272337" cy="3776663"/>
          </a:xfrm>
        </p:spPr>
        <p:txBody>
          <a:bodyPr/>
          <a:lstStyle/>
          <a:p>
            <a:pPr eaLnBrk="1" hangingPunct="1"/>
            <a:r>
              <a:rPr lang="bg-BG" i="1" smtClean="0"/>
              <a:t>...То... май...и аз почнах май да се интересувам...</a:t>
            </a:r>
          </a:p>
          <a:p>
            <a:pPr eaLnBrk="1" hangingPunct="1"/>
            <a:endParaRPr lang="bg-BG" i="1" smtClean="0"/>
          </a:p>
          <a:p>
            <a:pPr algn="r" eaLnBrk="1" hangingPunct="1"/>
            <a:r>
              <a:rPr lang="bg-BG" i="1" smtClean="0"/>
              <a:t>Мария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E9003AFB-23AF-4517-A18B-D84E7CB3D38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Постановка на заданието</a:t>
            </a: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Тема: </a:t>
            </a:r>
            <a:r>
              <a:rPr lang="en-US" i="1" dirty="0" smtClean="0"/>
              <a:t>It’s a kind of magic</a:t>
            </a:r>
            <a:r>
              <a:rPr lang="en-US" dirty="0" smtClean="0"/>
              <a:t>!</a:t>
            </a: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i="1" dirty="0" smtClean="0"/>
              <a:t>		</a:t>
            </a:r>
            <a:br>
              <a:rPr lang="bg-BG" i="1" dirty="0" smtClean="0"/>
            </a:br>
            <a:r>
              <a:rPr lang="bg-BG" i="1" dirty="0" smtClean="0"/>
              <a:t>Е, сега и да рисуваме остана да ни накарате!</a:t>
            </a: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i="1" dirty="0" smtClean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Постановка на заданието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Създаване на интерактивно </a:t>
            </a:r>
            <a:r>
              <a:rPr lang="bg-BG" i="1" dirty="0" smtClean="0"/>
              <a:t>Оп Арт</a:t>
            </a:r>
            <a:r>
              <a:rPr lang="bg-BG" dirty="0" smtClean="0"/>
              <a:t> приложение със средствата на </a:t>
            </a:r>
            <a:r>
              <a:rPr lang="bg-BG" dirty="0" err="1" smtClean="0"/>
              <a:t>Java</a:t>
            </a:r>
            <a:endParaRPr lang="bg-BG" dirty="0" smtClean="0"/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dirty="0" smtClean="0"/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43F6222C-40F0-4AB8-8772-85620E4BCC8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Изисквания</a:t>
            </a: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Създаване на Оп Арт изображения със средствата на </a:t>
            </a:r>
            <a:r>
              <a:rPr lang="bg-BG" sz="2800" dirty="0" err="1" smtClean="0"/>
              <a:t>Java</a:t>
            </a:r>
            <a:endParaRPr lang="bg-BG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err="1" smtClean="0"/>
              <a:t>Интерактивност</a:t>
            </a:r>
            <a:endParaRPr lang="bg-BG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Екипи от по 2 – 3 ученици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Собствени проучвания и принос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Време за работа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2 седмици за разработка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1 седмица подготовка за представяне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Форма на работа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присъствено – консултации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самостоятелно (дистанционно) – основна част от разработката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5091C266-54E6-4731-9A5D-EF19ACCA1FEF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127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smtClean="0"/>
              <a:t>Модел и план за реализация и надграждане</a:t>
            </a: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Проучване на съществуващи модели и проекти на </a:t>
            </a:r>
            <a:r>
              <a:rPr lang="en-US" sz="2400" dirty="0" smtClean="0"/>
              <a:t>Java, </a:t>
            </a:r>
            <a:r>
              <a:rPr lang="bg-BG" sz="2400" dirty="0" smtClean="0"/>
              <a:t> реализиращи Оп Арт изображения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Прототип на приложението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err="1" smtClean="0"/>
              <a:t>Интерактивност</a:t>
            </a:r>
            <a:endParaRPr lang="bg-BG" sz="24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Списък с допълнителни (неучени) възможности на езика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Реализация на цялостен проект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Представяне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Демонстрация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Анализ на работата на екипа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Собствен принос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dirty="0" smtClean="0"/>
              <a:t>Проблеми и решения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172A860B-81A6-4070-9F33-487D12E1AE1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...и ще споделим...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4114800" cy="45767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Технологиите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Методиките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Проблемите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Решенията</a:t>
            </a:r>
          </a:p>
          <a:p>
            <a:pPr marL="341313" indent="-341313" eaLnBrk="1" hangingPunct="1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и...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Магията </a:t>
            </a: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/>
            </a:r>
            <a:br>
              <a:rPr lang="en-US" smtClean="0"/>
            </a:br>
            <a:r>
              <a:rPr lang="bg-BG" smtClean="0"/>
              <a:t>на проекта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 rot="-1560000">
            <a:off x="3448050" y="2455863"/>
            <a:ext cx="5080000" cy="22685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833"/>
              </a:avLst>
            </a:prstTxWarp>
          </a:bodyPr>
          <a:lstStyle/>
          <a:p>
            <a:pPr algn="ctr"/>
            <a:r>
              <a:rPr lang="en-US" sz="3600" kern="10" spc="718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AAAAAA"/>
                    </a:gs>
                  </a:gsLst>
                  <a:lin ang="9660000" scaled="1"/>
                </a:gra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It's a kind of magic!</a:t>
            </a:r>
            <a:endParaRPr lang="bg-BG" sz="3600" kern="10" spc="718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AAAAAA"/>
                  </a:gs>
                </a:gsLst>
                <a:lin ang="9660000" scaled="1"/>
              </a:gradFill>
              <a:effectLst>
                <a:outerShdw dist="40186" dir="4303642" algn="ctr" rotWithShape="0">
                  <a:srgbClr val="4D4D4D">
                    <a:alpha val="80011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7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2BFC064B-D26B-4F48-A6C3-F17E3E2369BB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Реализация</a:t>
            </a: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568825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smtClean="0"/>
              <a:t>Подходи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от готов модел към реализация и надграждане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от изискванията и средствата към модел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разработка на собствен модел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smtClean="0"/>
              <a:t>Наблюдения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мотивация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емоционална ангажираност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поемане на отговорност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smtClean="0"/>
              <a:t>динамика</a:t>
            </a:r>
          </a:p>
          <a:p>
            <a:pPr marL="341313" indent="-341313" eaLnBrk="1" hangingPunct="1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2400" smtClean="0"/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78496" cy="474663"/>
          </a:xfrm>
          <a:noFill/>
        </p:spPr>
        <p:txBody>
          <a:bodyPr/>
          <a:lstStyle/>
          <a:p>
            <a:r>
              <a:rPr lang="en-GB" smtClean="0"/>
              <a:t>03/04/11</a:t>
            </a: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5326063" cy="474663"/>
          </a:xfrm>
          <a:noFill/>
        </p:spPr>
        <p:txBody>
          <a:bodyPr/>
          <a:lstStyle/>
          <a:p>
            <a:r>
              <a:rPr lang="en-US" smtClean="0"/>
              <a:t>E</a:t>
            </a:r>
            <a:r>
              <a:rPr lang="bg-BG" smtClean="0"/>
              <a:t>лектронно, дистанционно... или обучението на 21-ви век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F3CEFD99-DA51-4A07-B79A-45C07539E657}" type="slidenum">
              <a:rPr lang="en-GB" smtClean="0"/>
              <a:pPr/>
              <a:t>31</a:t>
            </a:fld>
            <a:endParaRPr lang="en-GB" smtClean="0"/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78496" cy="474663"/>
          </a:xfrm>
          <a:noFill/>
        </p:spPr>
        <p:txBody>
          <a:bodyPr/>
          <a:lstStyle/>
          <a:p>
            <a:r>
              <a:rPr lang="en-GB" smtClean="0"/>
              <a:t>03/04/11</a:t>
            </a: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5326063" cy="474663"/>
          </a:xfrm>
          <a:noFill/>
        </p:spPr>
        <p:txBody>
          <a:bodyPr/>
          <a:lstStyle/>
          <a:p>
            <a:r>
              <a:rPr lang="en-US" smtClean="0"/>
              <a:t>E</a:t>
            </a:r>
            <a:r>
              <a:rPr lang="bg-BG" smtClean="0"/>
              <a:t>лектронно, дистанционно... или обучението на 21-ви век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61A530C2-C3C5-4080-8BC7-BF3C162F77F7}" type="slidenum">
              <a:rPr lang="en-GB" smtClean="0"/>
              <a:pPr/>
              <a:t>32</a:t>
            </a:fld>
            <a:endParaRPr lang="en-GB" smtClean="0"/>
          </a:p>
        </p:txBody>
      </p:sp>
      <p:pic>
        <p:nvPicPr>
          <p:cNvPr id="389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A36B5326-3A39-4AD5-864A-D1E153A78EF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Представяне и защита</a:t>
            </a:r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420888"/>
            <a:ext cx="7715200" cy="3705274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Емоции и изненади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Оценяване и самооценяване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критично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400" dirty="0" smtClean="0"/>
              <a:t>аргументирано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err="1" smtClean="0"/>
              <a:t>Последваща</a:t>
            </a:r>
            <a:r>
              <a:rPr lang="bg-BG" sz="2800" dirty="0" smtClean="0"/>
              <a:t> дискусия и споделяне на опит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Младите изследователите откриха и споделиха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8013" cy="4351759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/>
              <a:t>И</a:t>
            </a:r>
            <a:r>
              <a:rPr lang="bg-BG" sz="2800" dirty="0" smtClean="0"/>
              <a:t>нтересни </a:t>
            </a:r>
            <a:r>
              <a:rPr lang="bg-BG" sz="2800" dirty="0"/>
              <a:t>факти и </a:t>
            </a:r>
            <a:r>
              <a:rPr lang="bg-BG" sz="2800" dirty="0" smtClean="0"/>
              <a:t>изображения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Що </a:t>
            </a:r>
            <a:r>
              <a:rPr lang="bg-BG" sz="2800" dirty="0"/>
              <a:t>е то наследяване и как да го прилагат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Възможности </a:t>
            </a:r>
            <a:r>
              <a:rPr lang="bg-BG" sz="2800" dirty="0"/>
              <a:t>на езика за настройки на обекти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Нови </a:t>
            </a:r>
            <a:r>
              <a:rPr lang="bg-BG" sz="2800" dirty="0"/>
              <a:t>средства за взаимодействие с потребителя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Начини </a:t>
            </a:r>
            <a:r>
              <a:rPr lang="bg-BG" sz="2800" dirty="0"/>
              <a:t>на реализиране на анимация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800" dirty="0" smtClean="0"/>
              <a:t>Математически </a:t>
            </a:r>
            <a:r>
              <a:rPr lang="bg-BG" sz="2800" dirty="0"/>
              <a:t>функции и приложението им в проекта </a:t>
            </a:r>
            <a:endParaRPr lang="bg-BG" sz="2800" dirty="0" smtClean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16 - 17/12/11</a:t>
            </a:r>
            <a:endParaRPr lang="en-GB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Национален семинар </a:t>
            </a:r>
            <a:endParaRPr lang="en-US" smtClean="0"/>
          </a:p>
          <a:p>
            <a:pPr>
              <a:defRPr/>
            </a:pPr>
            <a:r>
              <a:rPr lang="ru-RU" smtClean="0"/>
              <a:t>"Изследователски подход в математическото образование"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61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78496" cy="474663"/>
          </a:xfrm>
          <a:noFill/>
        </p:spPr>
        <p:txBody>
          <a:bodyPr/>
          <a:lstStyle/>
          <a:p>
            <a:r>
              <a:rPr lang="en-GB" smtClean="0"/>
              <a:t>03/04/11</a:t>
            </a: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5326063" cy="474663"/>
          </a:xfrm>
          <a:noFill/>
        </p:spPr>
        <p:txBody>
          <a:bodyPr/>
          <a:lstStyle/>
          <a:p>
            <a:r>
              <a:rPr lang="en-US" smtClean="0"/>
              <a:t>E</a:t>
            </a:r>
            <a:r>
              <a:rPr lang="bg-BG" smtClean="0"/>
              <a:t>лектронно, дистанционно... или обучението на 21-ви век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F85BFE26-15BA-4B08-8EF5-4DDE3BA74627}" type="slidenum">
              <a:rPr lang="en-GB" smtClean="0"/>
              <a:pPr/>
              <a:t>35</a:t>
            </a:fld>
            <a:endParaRPr lang="en-GB" smtClean="0"/>
          </a:p>
        </p:txBody>
      </p:sp>
      <p:pic>
        <p:nvPicPr>
          <p:cNvPr id="419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41C571E2-CC60-4E0B-B2F4-1A9C1FC324FA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Рефлексия</a:t>
            </a:r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Това е най-сложното  нещо, което сме правили до сега. Сами го направихме!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Наложи се много да се организираме и да работим заедно по Скайп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И проучването беше много интересно! Аз не знаех как се постигат такива илюзии. Мен то ме зариби</a:t>
            </a:r>
            <a:r>
              <a:rPr lang="bg-BG" sz="2000" smtClean="0"/>
              <a:t>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Това с фрейма дето го наследяваме, ако просто ни го бяхте преподали, сигурно нямаше да го разбера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Ако не бяха идеите на Лора... аз го писах, ама тя се сети баш за анимацията и интерактивно как да го направим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Госпожо... аз се кефих най-много, щото ги гледах всичките още преди да са готови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200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i="1" smtClean="0"/>
              <a:t>Другият ни проект какъв ще е? Е, поне, нали пак ще е як</a:t>
            </a:r>
            <a:r>
              <a:rPr lang="bg-BG" sz="2000" smtClean="0"/>
              <a:t>?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8B620CA2-4632-4739-8221-D7E5C41D0E1A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mtClean="0"/>
              <a:t>Изводи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Не просто опит за </a:t>
            </a:r>
            <a:r>
              <a:rPr lang="bg-BG" sz="2800" i="1" dirty="0" smtClean="0"/>
              <a:t>Арт-програмиране</a:t>
            </a:r>
            <a:r>
              <a:rPr lang="bg-BG" sz="2800" dirty="0" smtClean="0"/>
              <a:t>, а </a:t>
            </a:r>
            <a:r>
              <a:rPr lang="bg-BG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изкуство</a:t>
            </a:r>
            <a:r>
              <a:rPr lang="bg-BG" sz="2800" dirty="0" smtClean="0"/>
              <a:t> за учене и обучение</a:t>
            </a:r>
            <a:r>
              <a:rPr lang="bg-BG" sz="2800" i="1" dirty="0" smtClean="0"/>
              <a:t> </a:t>
            </a:r>
            <a:r>
              <a:rPr lang="bg-BG" sz="2800" dirty="0" smtClean="0"/>
              <a:t>по</a:t>
            </a:r>
            <a:r>
              <a:rPr lang="bg-BG" sz="2800" i="1" dirty="0" smtClean="0"/>
              <a:t> Обектно</a:t>
            </a:r>
            <a:r>
              <a:rPr lang="bg-BG" sz="2800" dirty="0" smtClean="0"/>
              <a:t> </a:t>
            </a:r>
            <a:r>
              <a:rPr lang="bg-BG" sz="2800" i="1" dirty="0" smtClean="0"/>
              <a:t>програмиране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Предизвикателство с реални, трайни и видими резултати 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Ролята на педагогическите методи и ИКТ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Трудо- </a:t>
            </a:r>
            <a:r>
              <a:rPr lang="bg-BG" sz="2800" smtClean="0"/>
              <a:t>и времеемко</a:t>
            </a:r>
            <a:endParaRPr lang="bg-BG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bg-BG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                          НО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bg-BG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bg-BG" sz="2800" dirty="0" smtClean="0"/>
              <a:t>Резултатът наистина си заслужава усилията! 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1125538"/>
            <a:ext cx="5254625" cy="247491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b="1" smtClean="0">
                <a:solidFill>
                  <a:srgbClr val="000000"/>
                </a:solidFill>
              </a:rPr>
              <a:t>Заключение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4168775"/>
            <a:ext cx="7416800" cy="1754188"/>
          </a:xfrm>
        </p:spPr>
        <p:txBody>
          <a:bodyPr anchor="ctr"/>
          <a:lstStyle/>
          <a:p>
            <a:pPr marL="0" indent="0" algn="ctr" eaLnBrk="1" hangingPunct="1"/>
            <a:endParaRPr lang="bg-BG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04661F53-DE16-4569-ADD2-44B647BC23C5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smtClean="0"/>
              <a:t>Цели на съвременното обучение</a:t>
            </a: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Не тясно свързани с предмета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Умения  за намиране на решение на проблем: 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оригинално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новаторско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ефективно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Умения за анализ, синтез, оценка (таксономия на Блум).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1314450"/>
            <a:ext cx="5254625" cy="4130774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b="1" dirty="0" smtClean="0">
                <a:solidFill>
                  <a:srgbClr val="000000"/>
                </a:solidFill>
              </a:rPr>
              <a:t>Изследователският </a:t>
            </a:r>
            <a:r>
              <a:rPr lang="en-GB" sz="4000" b="1" dirty="0" err="1" smtClean="0">
                <a:solidFill>
                  <a:srgbClr val="000000"/>
                </a:solidFill>
              </a:rPr>
              <a:t>подход</a:t>
            </a:r>
            <a:r>
              <a:rPr lang="en-GB" sz="4000" b="1" dirty="0" smtClean="0">
                <a:solidFill>
                  <a:srgbClr val="000000"/>
                </a:solidFill>
              </a:rPr>
              <a:t> в </a:t>
            </a:r>
            <a:r>
              <a:rPr lang="en-GB" sz="4000" b="1" dirty="0" err="1" smtClean="0">
                <a:solidFill>
                  <a:srgbClr val="000000"/>
                </a:solidFill>
              </a:rPr>
              <a:t>обучението</a:t>
            </a:r>
            <a:r>
              <a:rPr lang="en-GB" sz="4000" b="1" dirty="0" smtClean="0">
                <a:solidFill>
                  <a:srgbClr val="000000"/>
                </a:solidFill>
              </a:rPr>
              <a:t> </a:t>
            </a:r>
            <a:r>
              <a:rPr lang="en-GB" sz="4000" b="1" dirty="0" err="1" smtClean="0">
                <a:solidFill>
                  <a:srgbClr val="000000"/>
                </a:solidFill>
              </a:rPr>
              <a:t>по</a:t>
            </a:r>
            <a:r>
              <a:rPr lang="en-GB" sz="4000" b="1" dirty="0" smtClean="0">
                <a:solidFill>
                  <a:srgbClr val="000000"/>
                </a:solidFill>
              </a:rPr>
              <a:t> </a:t>
            </a:r>
            <a:r>
              <a:rPr lang="en-GB" sz="4000" b="1" dirty="0" err="1" smtClean="0">
                <a:solidFill>
                  <a:srgbClr val="000000"/>
                </a:solidFill>
              </a:rPr>
              <a:t>информатика</a:t>
            </a:r>
            <a:r>
              <a:rPr lang="en-GB" sz="4000" b="1" dirty="0" smtClean="0">
                <a:solidFill>
                  <a:srgbClr val="000000"/>
                </a:solidFill>
              </a:rPr>
              <a:t>, </a:t>
            </a:r>
            <a:r>
              <a:rPr lang="bg-BG" sz="4000" b="1" dirty="0" smtClean="0">
                <a:solidFill>
                  <a:srgbClr val="000000"/>
                </a:solidFill>
              </a:rPr>
              <a:t>профилирана подготовка</a:t>
            </a:r>
            <a:r>
              <a:rPr lang="en-GB" sz="4000" b="1" dirty="0" smtClean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87943591-9DF3-4266-8B4D-64AA3ADC436D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dirty="0" smtClean="0"/>
              <a:t>Дизайн на обучението</a:t>
            </a: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875"/>
            <a:ext cx="7786687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Интердисциплинарност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Поставяне на личностни и общозначими цели</a:t>
            </a:r>
            <a:r>
              <a:rPr lang="en-US" smtClean="0"/>
              <a:t>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Обогатени с ИКТ умения за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комуникация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работа в екип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работа по проект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боравене с информация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A4ADED02-6B78-4CB3-B56B-9F0B74F0ADCD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dirty="0" smtClean="0"/>
              <a:t>Предизвикателства пред учителя:</a:t>
            </a:r>
            <a:br>
              <a:rPr lang="bg-BG" sz="4000" dirty="0" smtClean="0"/>
            </a:br>
            <a:r>
              <a:rPr lang="bg-BG" sz="4000" dirty="0" smtClean="0"/>
              <a:t>Дизайн на обучението</a:t>
            </a:r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92500" lnSpcReduction="10000"/>
          </a:bodyPr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Подбор на минимални начални знания и умения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Подбор на знания и умения, които ученикът да </a:t>
            </a:r>
            <a:r>
              <a:rPr lang="bg-BG" i="1" dirty="0" smtClean="0"/>
              <a:t>открие</a:t>
            </a:r>
            <a:r>
              <a:rPr lang="bg-BG" dirty="0" smtClean="0"/>
              <a:t> чрез изследване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Предвидливост относно</a:t>
            </a:r>
          </a:p>
          <a:p>
            <a:pPr marL="741363" lvl="1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Евентуални проблеми</a:t>
            </a:r>
          </a:p>
          <a:p>
            <a:pPr marL="741363" lvl="1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Ресурси, които потенциално ще бъдат необходими</a:t>
            </a:r>
          </a:p>
          <a:p>
            <a:pPr marL="741363" lvl="1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Необходимото време за работа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Определяне на контролни точки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116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A4ADED02-6B78-4CB3-B56B-9F0B74F0ADCD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bg-BG" sz="4000" dirty="0" smtClean="0"/>
              <a:t>Предизвикателства пред учителя: реализация на обучението</a:t>
            </a:r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Паралелно следене на развитието на няколко проекта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Бърза реакция при въпроси и затруднения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Търсене на решения на нови и за него въпроси </a:t>
            </a:r>
            <a:br>
              <a:rPr lang="bg-BG" smtClean="0"/>
            </a:br>
            <a:endParaRPr lang="bg-BG" smtClean="0"/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mtClean="0"/>
              <a:t> </a:t>
            </a:r>
            <a:r>
              <a:rPr lang="bg-BG" i="1" smtClean="0"/>
              <a:t>Не ми пробутвайте Вашето решение!</a:t>
            </a:r>
            <a:r>
              <a:rPr lang="bg-BG" smtClean="0"/>
              <a:t> </a:t>
            </a:r>
            <a:br>
              <a:rPr lang="bg-BG" smtClean="0"/>
            </a:br>
            <a:endParaRPr lang="bg-BG" smtClean="0"/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00172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Споделено: </a:t>
            </a:r>
            <a:br>
              <a:rPr lang="bg-BG" dirty="0" smtClean="0"/>
            </a:br>
            <a:r>
              <a:rPr lang="bg-BG" dirty="0" smtClean="0"/>
              <a:t>ГОЛЕМИТЕ изследователи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16 - 17/12/11</a:t>
            </a:r>
            <a:endParaRPr lang="en-GB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Национален семинар </a:t>
            </a:r>
            <a:endParaRPr lang="en-US" smtClean="0"/>
          </a:p>
          <a:p>
            <a:pPr>
              <a:defRPr/>
            </a:pPr>
            <a:r>
              <a:rPr lang="ru-RU" smtClean="0"/>
              <a:t>"Изследователски подход в математическото образование"</a:t>
            </a:r>
            <a:endParaRPr lang="bg-B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963" y="1628775"/>
            <a:ext cx="67244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6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 контейнер 11"/>
          <p:cNvSpPr>
            <a:spLocks noGrp="1"/>
          </p:cNvSpPr>
          <p:nvPr>
            <p:ph type="body" sz="half" idx="2"/>
          </p:nvPr>
        </p:nvSpPr>
        <p:spPr>
          <a:xfrm>
            <a:off x="5652121" y="980728"/>
            <a:ext cx="3240360" cy="5155375"/>
          </a:xfrm>
        </p:spPr>
        <p:txBody>
          <a:bodyPr/>
          <a:lstStyle/>
          <a:p>
            <a:pPr algn="ctr"/>
            <a:r>
              <a:rPr lang="bg-BG" sz="2400" dirty="0"/>
              <a:t>Елиза, </a:t>
            </a:r>
            <a:endParaRPr lang="bg-BG" sz="2400" dirty="0" smtClean="0"/>
          </a:p>
          <a:p>
            <a:pPr algn="ctr"/>
            <a:r>
              <a:rPr lang="bg-BG" sz="2400" dirty="0" smtClean="0"/>
              <a:t>Ники</a:t>
            </a:r>
            <a:r>
              <a:rPr lang="bg-BG" sz="2400" dirty="0"/>
              <a:t>, </a:t>
            </a:r>
            <a:endParaRPr lang="bg-BG" sz="2400" dirty="0" smtClean="0"/>
          </a:p>
          <a:p>
            <a:pPr algn="ctr"/>
            <a:r>
              <a:rPr lang="bg-BG" sz="2400" dirty="0" smtClean="0"/>
              <a:t>Жени </a:t>
            </a:r>
            <a:r>
              <a:rPr lang="en-US" sz="2400" dirty="0"/>
              <a:t>&amp; </a:t>
            </a:r>
            <a:r>
              <a:rPr lang="bg-BG" sz="2400" dirty="0" smtClean="0"/>
              <a:t>Жени</a:t>
            </a:r>
          </a:p>
          <a:p>
            <a:pPr algn="ctr"/>
            <a:r>
              <a:rPr lang="bg-BG" sz="2400" dirty="0" smtClean="0"/>
              <a:t>подкараха </a:t>
            </a:r>
            <a:r>
              <a:rPr lang="bg-BG" sz="2400" dirty="0"/>
              <a:t>колелото </a:t>
            </a:r>
            <a:endParaRPr lang="bg-BG" sz="2400" dirty="0" smtClean="0"/>
          </a:p>
          <a:p>
            <a:pPr algn="ctr"/>
            <a:r>
              <a:rPr lang="bg-BG" sz="2400" dirty="0" smtClean="0"/>
              <a:t>на </a:t>
            </a:r>
          </a:p>
          <a:p>
            <a:pPr algn="ctr"/>
            <a:r>
              <a:rPr lang="bg-BG" sz="2400" dirty="0" smtClean="0"/>
              <a:t>предизвикателствата</a:t>
            </a:r>
            <a:endParaRPr lang="bg-BG" sz="2400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r>
              <a:rPr lang="bg-BG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Включете </a:t>
            </a:r>
            <a:r>
              <a:rPr lang="bg-BG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и вие!</a:t>
            </a:r>
          </a:p>
          <a:p>
            <a:pPr algn="ctr"/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078730" cy="41262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40201692-4E59-4BDD-AC36-315F72CC72BD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127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Цели на обучението по информатика, ПП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Формиране на основни знания за език  за програмиране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Познания за основни структури от данни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Изграждане на алгоритмично мислене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Развиване на умения за програмиране в конкретна среда на конкретен език 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dirty="0" smtClean="0"/>
              <a:t>Култивиране на  стил на програмиране 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C423416F-CABC-4B01-969A-65812842E03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12713"/>
            <a:ext cx="8218487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Осъществяване на обучението по информатика, ПП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3713"/>
            <a:ext cx="4038600" cy="436245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Общоприета практика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Изнасяне на преден план на преподаването на езиковите конструкции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Еднотипни и не до там значещи нещо за учениците примери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763713"/>
            <a:ext cx="4038600" cy="436245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Резултат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Ниска мотивация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Нетрайни знания и умения 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Наизустяване на учебен материал</a:t>
            </a:r>
          </a:p>
          <a:p>
            <a:pPr marL="341313" indent="-341313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smtClean="0"/>
          </a:p>
        </p:txBody>
      </p:sp>
      <p:sp>
        <p:nvSpPr>
          <p:cNvPr id="6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7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8CC65368-0801-416C-A759-8B5EE9EED1C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Конструкционизъм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514600"/>
            <a:ext cx="7272337" cy="3611563"/>
          </a:xfrm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i="1" smtClean="0"/>
              <a:t>По-важно е да</a:t>
            </a:r>
            <a:r>
              <a:rPr lang="en-GB" smtClean="0"/>
              <a:t> </a:t>
            </a:r>
            <a:r>
              <a:rPr lang="en-GB" i="1" smtClean="0"/>
              <a:t>програмираш, за да научиш нещо</a:t>
            </a:r>
            <a:r>
              <a:rPr lang="en-GB" smtClean="0"/>
              <a:t>, </a:t>
            </a:r>
            <a:r>
              <a:rPr lang="en-GB" i="1" smtClean="0"/>
              <a:t>отколкото да се научиш да програмираш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mtClean="0"/>
          </a:p>
          <a:p>
            <a:pPr algn="r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mtClean="0"/>
              <a:t>С. Пепърт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1378496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16 - 17/12/11</a:t>
            </a:r>
            <a:endParaRPr lang="en-GB" dirty="0"/>
          </a:p>
        </p:txBody>
      </p:sp>
      <p:sp>
        <p:nvSpPr>
          <p:cNvPr id="6" name="Контейнер за долния колонтитул 7"/>
          <p:cNvSpPr>
            <a:spLocks noGrp="1"/>
          </p:cNvSpPr>
          <p:nvPr>
            <p:ph type="ftr" idx="11"/>
          </p:nvPr>
        </p:nvSpPr>
        <p:spPr>
          <a:xfrm>
            <a:off x="1908175" y="6245225"/>
            <a:ext cx="5326063" cy="474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Национален семинар 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"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подход в </a:t>
            </a:r>
            <a:r>
              <a:rPr lang="ru-RU" dirty="0" err="1" smtClean="0"/>
              <a:t>математическото</a:t>
            </a:r>
            <a:r>
              <a:rPr lang="ru-RU" dirty="0" smtClean="0"/>
              <a:t> образование"</a:t>
            </a:r>
            <a:endParaRPr lang="bg-B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91307646-A9D1-418F-9417-D8A7160A8E6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i="1" smtClean="0"/>
              <a:t>I*Teach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0768"/>
            <a:ext cx="7178040" cy="486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5825" y="6237288"/>
            <a:ext cx="1412875" cy="474662"/>
          </a:xfrm>
          <a:noFill/>
        </p:spPr>
        <p:txBody>
          <a:bodyPr/>
          <a:lstStyle/>
          <a:p>
            <a:fld id="{CCBD75A3-47BB-495F-8CE5-D49CC9CBD66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6988"/>
            <a:ext cx="8218487" cy="1143001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 smtClean="0"/>
              <a:t>Успешен</a:t>
            </a:r>
            <a:r>
              <a:rPr lang="en-GB" dirty="0" smtClean="0"/>
              <a:t> </a:t>
            </a:r>
            <a:r>
              <a:rPr lang="en-GB" dirty="0" err="1" smtClean="0"/>
              <a:t>опит</a:t>
            </a:r>
            <a:r>
              <a:rPr lang="en-GB" dirty="0" smtClean="0"/>
              <a:t> в</a:t>
            </a:r>
            <a:r>
              <a:rPr lang="bg-BG" dirty="0" smtClean="0"/>
              <a:t> обучението по ИТ</a:t>
            </a:r>
            <a:endParaRPr lang="en-GB" dirty="0" smtClean="0"/>
          </a:p>
        </p:txBody>
      </p:sp>
      <p:grpSp>
        <p:nvGrpSpPr>
          <p:cNvPr id="2" name="Групиране 1"/>
          <p:cNvGrpSpPr/>
          <p:nvPr/>
        </p:nvGrpSpPr>
        <p:grpSpPr>
          <a:xfrm>
            <a:off x="457200" y="1600200"/>
            <a:ext cx="8315325" cy="4772025"/>
            <a:chOff x="457200" y="1600200"/>
            <a:chExt cx="8315325" cy="4772025"/>
          </a:xfrm>
        </p:grpSpPr>
        <p:pic>
          <p:nvPicPr>
            <p:cNvPr id="7" name="Picture 4" descr="koritza NEW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3417888" cy="4391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752600"/>
              <a:ext cx="3387725" cy="4394200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korica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600200"/>
              <a:ext cx="3286125" cy="4351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1797</Words>
  <Application>Microsoft Office PowerPoint</Application>
  <PresentationFormat>Презентация на цял екран (4:3)</PresentationFormat>
  <Paragraphs>427</Paragraphs>
  <Slides>44</Slides>
  <Notes>43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44</vt:i4>
      </vt:variant>
    </vt:vector>
  </HeadingPairs>
  <TitlesOfParts>
    <vt:vector size="46" baseType="lpstr">
      <vt:lpstr>Office Theme</vt:lpstr>
      <vt:lpstr>1_Office Theme</vt:lpstr>
      <vt:lpstr>Презентация на PowerPoint</vt:lpstr>
      <vt:lpstr>Ще си поговорим за...</vt:lpstr>
      <vt:lpstr>...и ще споделим...</vt:lpstr>
      <vt:lpstr>Изследователският подход в обучението по информатика, профилирана подготовка  </vt:lpstr>
      <vt:lpstr>Цели на обучението по информатика, ПП</vt:lpstr>
      <vt:lpstr>Осъществяване на обучението по информатика, ПП</vt:lpstr>
      <vt:lpstr>Конструкционизъм</vt:lpstr>
      <vt:lpstr>I*Teach</vt:lpstr>
      <vt:lpstr>Успешен опит в обучението по ИТ</vt:lpstr>
      <vt:lpstr>Приложимост в обучението по информатика?</vt:lpstr>
      <vt:lpstr>Проектът Оп Арт</vt:lpstr>
      <vt:lpstr>Контекст и методи на експеримента (1)</vt:lpstr>
      <vt:lpstr>Контекст и методи на експеримента (2)</vt:lpstr>
      <vt:lpstr>Методи за обучение</vt:lpstr>
      <vt:lpstr>Първоначална реакция</vt:lpstr>
      <vt:lpstr>Преход от традиционно към проектно обучение (1)</vt:lpstr>
      <vt:lpstr>Преход от традиционно обучение към проекти с изследователски елементи (2)</vt:lpstr>
      <vt:lpstr>It’s a kind of magic!</vt:lpstr>
      <vt:lpstr>Учебни цели</vt:lpstr>
      <vt:lpstr>Базови знания и умения</vt:lpstr>
      <vt:lpstr>Проучване</vt:lpstr>
      <vt:lpstr>Реакции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Постановка на заданието</vt:lpstr>
      <vt:lpstr>Изисквания</vt:lpstr>
      <vt:lpstr>Модел и план за реализация и надграждане</vt:lpstr>
      <vt:lpstr>Реализация</vt:lpstr>
      <vt:lpstr>Презентация на PowerPoint</vt:lpstr>
      <vt:lpstr>Презентация на PowerPoint</vt:lpstr>
      <vt:lpstr>Представяне и защита</vt:lpstr>
      <vt:lpstr>Младите изследователите откриха и споделиха</vt:lpstr>
      <vt:lpstr>Презентация на PowerPoint</vt:lpstr>
      <vt:lpstr>Рефлексия</vt:lpstr>
      <vt:lpstr>Изводи</vt:lpstr>
      <vt:lpstr>Заключение</vt:lpstr>
      <vt:lpstr>Цели на съвременното обучение</vt:lpstr>
      <vt:lpstr>Дизайн на обучението</vt:lpstr>
      <vt:lpstr>Предизвикателства пред учителя: Дизайн на обучението</vt:lpstr>
      <vt:lpstr>Предизвикателства пред учителя: реализация на обучението</vt:lpstr>
      <vt:lpstr>Споделено:  ГОЛЕМИТЕ изследователи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Niky</dc:creator>
  <cp:lastModifiedBy>Niky</cp:lastModifiedBy>
  <cp:revision>227</cp:revision>
  <cp:lastPrinted>1601-01-01T00:00:00Z</cp:lastPrinted>
  <dcterms:created xsi:type="dcterms:W3CDTF">2011-04-01T13:20:33Z</dcterms:created>
  <dcterms:modified xsi:type="dcterms:W3CDTF">2011-12-15T22:18:22Z</dcterms:modified>
</cp:coreProperties>
</file>