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2" r:id="rId6"/>
    <p:sldId id="263" r:id="rId7"/>
    <p:sldId id="271" r:id="rId8"/>
    <p:sldId id="264" r:id="rId9"/>
    <p:sldId id="272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ен стил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38FB8-893B-497F-BD53-0B822561BBAC}" type="datetimeFigureOut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3F9E7-0915-47C4-A813-FA347E85F81D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376-3243-4271-8B79-CB18BAF0C3ED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E4E8-3E7C-4067-935E-41E7E528E01F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5EEE-08E5-495C-99CA-08055FB35516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187-92B1-48D0-A0EE-5A035EF0E579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3" name="Правоъгъл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авоъгъл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8C8B-AF77-4D1E-A4D2-6126A8AB43A0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0B7029-D401-4497-95C2-60D7ACBA5DDA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Контейнер за съдържани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авоъгъл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авоъгъл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авоъгъл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ъгъл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E6F4E-B061-4BFB-9765-845AFAB819B2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bg-BG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Контейнер за съдържани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6" name="Контейнер за съдържани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Заглавие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F520-8D47-4EF9-B6A1-EB4C221D74B1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авоъгъл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авоъгъл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3D69-0B2E-4785-8B58-CD3467A257BE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авоъгъл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авоъгъл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Контейнер за съдържани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Правоъгъл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5C9E-A7DE-4949-B5F7-4AE1184A54E4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аво съединение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авоъгъл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22" name="Правоъгъл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463080B-F25B-4F43-8A91-EB0825C018EA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DF14C9D-6BE0-44F2-BBAA-96C51575B8B1}" type="datetime1">
              <a:rPr lang="bg-BG" smtClean="0"/>
              <a:pPr/>
              <a:t>07.5.2012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D7FF99-8F41-4547-96E0-6B3F16039F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Невена </a:t>
            </a:r>
            <a:r>
              <a:rPr lang="bg-BG" dirty="0" err="1" smtClean="0"/>
              <a:t>събева-Колева</a:t>
            </a: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18.10.2011			ИМИ-БАН</a:t>
            </a:r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/>
              <a:t>Върху един модел за индивидуално обучение по математика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e-BY" b="1" dirty="0" smtClean="0"/>
              <a:t>Обратно в класната стая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Класната</a:t>
            </a:r>
            <a:r>
              <a:rPr lang="ru-RU" dirty="0" smtClean="0"/>
              <a:t> стая е </a:t>
            </a:r>
            <a:r>
              <a:rPr lang="ru-RU" dirty="0" err="1" smtClean="0"/>
              <a:t>преди</a:t>
            </a:r>
            <a:r>
              <a:rPr lang="ru-RU" dirty="0" smtClean="0"/>
              <a:t> </a:t>
            </a:r>
            <a:r>
              <a:rPr lang="ru-RU" dirty="0" err="1" smtClean="0"/>
              <a:t>всичко</a:t>
            </a:r>
            <a:r>
              <a:rPr lang="ru-RU" dirty="0" smtClean="0"/>
              <a:t> </a:t>
            </a:r>
            <a:r>
              <a:rPr lang="ru-RU" dirty="0" err="1" smtClean="0"/>
              <a:t>социална</a:t>
            </a:r>
            <a:r>
              <a:rPr lang="ru-RU" dirty="0" smtClean="0"/>
              <a:t> среда.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какво</a:t>
            </a:r>
            <a:r>
              <a:rPr lang="ru-RU" dirty="0" smtClean="0"/>
              <a:t> се </a:t>
            </a:r>
            <a:r>
              <a:rPr lang="ru-RU" dirty="0" err="1" smtClean="0"/>
              <a:t>дължи</a:t>
            </a:r>
            <a:r>
              <a:rPr lang="ru-RU" dirty="0" smtClean="0"/>
              <a:t> </a:t>
            </a:r>
            <a:r>
              <a:rPr lang="ru-RU" dirty="0" err="1" smtClean="0"/>
              <a:t>разликата</a:t>
            </a:r>
            <a:r>
              <a:rPr lang="ru-RU" dirty="0" smtClean="0"/>
              <a:t> между </a:t>
            </a:r>
            <a:r>
              <a:rPr lang="ru-RU" dirty="0" err="1" smtClean="0"/>
              <a:t>учебните</a:t>
            </a:r>
            <a:r>
              <a:rPr lang="ru-RU" dirty="0" smtClean="0"/>
              <a:t> постижения в </a:t>
            </a:r>
            <a:r>
              <a:rPr lang="ru-RU" dirty="0" err="1" smtClean="0"/>
              <a:t>клас</a:t>
            </a:r>
            <a:r>
              <a:rPr lang="ru-RU" dirty="0" smtClean="0"/>
              <a:t> и в </a:t>
            </a:r>
            <a:r>
              <a:rPr lang="ru-RU" dirty="0" err="1" smtClean="0"/>
              <a:t>неформална</a:t>
            </a:r>
            <a:r>
              <a:rPr lang="ru-RU" dirty="0" smtClean="0"/>
              <a:t> среда?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Обичайният</a:t>
            </a:r>
            <a:r>
              <a:rPr lang="ru-RU" dirty="0" smtClean="0"/>
              <a:t> отговор е,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учениците</a:t>
            </a:r>
            <a:r>
              <a:rPr lang="ru-RU" dirty="0" smtClean="0"/>
              <a:t> се </a:t>
            </a:r>
            <a:r>
              <a:rPr lang="ru-RU" dirty="0" err="1" smtClean="0"/>
              <a:t>разсейват</a:t>
            </a:r>
            <a:r>
              <a:rPr lang="ru-RU" dirty="0" smtClean="0"/>
              <a:t>, </a:t>
            </a:r>
            <a:r>
              <a:rPr lang="ru-RU" dirty="0" err="1" smtClean="0"/>
              <a:t>стресират</a:t>
            </a:r>
            <a:r>
              <a:rPr lang="ru-RU" dirty="0" smtClean="0"/>
              <a:t> и т.н.</a:t>
            </a:r>
            <a:r>
              <a:rPr lang="bg-BG" dirty="0" smtClean="0"/>
              <a:t> </a:t>
            </a:r>
          </a:p>
          <a:p>
            <a:r>
              <a:rPr lang="ru-RU" dirty="0" smtClean="0"/>
              <a:t>«</a:t>
            </a:r>
            <a:r>
              <a:rPr lang="ru-RU" i="1" dirty="0" err="1" smtClean="0"/>
              <a:t>Най-голямата</a:t>
            </a:r>
            <a:r>
              <a:rPr lang="ru-RU" i="1" dirty="0" smtClean="0"/>
              <a:t> загадка </a:t>
            </a:r>
            <a:r>
              <a:rPr lang="ru-RU" i="1" dirty="0" err="1" smtClean="0"/>
              <a:t>във</a:t>
            </a:r>
            <a:r>
              <a:rPr lang="ru-RU" i="1" dirty="0" smtClean="0"/>
              <a:t> всяко поведение е </a:t>
            </a:r>
            <a:r>
              <a:rPr lang="ru-RU" i="1" dirty="0" err="1" smtClean="0"/>
              <a:t>социалното</a:t>
            </a:r>
            <a:r>
              <a:rPr lang="ru-RU" i="1" dirty="0" smtClean="0"/>
              <a:t> поведение</a:t>
            </a:r>
            <a:r>
              <a:rPr lang="ru-RU" dirty="0" smtClean="0"/>
              <a:t>.»</a:t>
            </a:r>
          </a:p>
          <a:p>
            <a:pPr algn="r">
              <a:buNone/>
            </a:pPr>
            <a:r>
              <a:rPr lang="en-US" dirty="0" smtClean="0"/>
              <a:t> Frederic Bartlett</a:t>
            </a:r>
            <a:r>
              <a:rPr lang="be-BY" dirty="0" smtClean="0"/>
              <a:t>, </a:t>
            </a:r>
            <a:r>
              <a:rPr lang="en-US" i="1" dirty="0" smtClean="0"/>
              <a:t>Remembering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10</a:t>
            </a:fld>
            <a:endParaRPr lang="bg-BG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Теория на </a:t>
            </a:r>
            <a:r>
              <a:rPr lang="ru-RU" b="1" dirty="0" err="1" smtClean="0"/>
              <a:t>тълпите</a:t>
            </a:r>
            <a:r>
              <a:rPr lang="ru-RU" b="1" dirty="0" smtClean="0"/>
              <a:t> (или на </a:t>
            </a:r>
            <a:r>
              <a:rPr lang="ru-RU" b="1" dirty="0" err="1" smtClean="0"/>
              <a:t>масите</a:t>
            </a:r>
            <a:r>
              <a:rPr lang="ru-RU" b="1" dirty="0" smtClean="0"/>
              <a:t>)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социална</a:t>
            </a:r>
            <a:r>
              <a:rPr lang="ru-RU" dirty="0" smtClean="0"/>
              <a:t> ситуация </a:t>
            </a:r>
            <a:r>
              <a:rPr lang="ru-RU" dirty="0" err="1" smtClean="0"/>
              <a:t>качествата</a:t>
            </a:r>
            <a:r>
              <a:rPr lang="ru-RU" dirty="0" smtClean="0"/>
              <a:t> на </a:t>
            </a:r>
            <a:r>
              <a:rPr lang="ru-RU" dirty="0" err="1" smtClean="0"/>
              <a:t>индивидите</a:t>
            </a:r>
            <a:r>
              <a:rPr lang="ru-RU" dirty="0" smtClean="0"/>
              <a:t>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тенденцията</a:t>
            </a:r>
            <a:r>
              <a:rPr lang="ru-RU" dirty="0" smtClean="0"/>
              <a:t> да </a:t>
            </a:r>
            <a:r>
              <a:rPr lang="ru-RU" dirty="0" err="1" smtClean="0"/>
              <a:t>намаляват</a:t>
            </a:r>
            <a:r>
              <a:rPr lang="ru-RU" dirty="0" smtClean="0"/>
              <a:t> и да се </a:t>
            </a:r>
            <a:r>
              <a:rPr lang="ru-RU" dirty="0" err="1" smtClean="0"/>
              <a:t>влошават</a:t>
            </a:r>
            <a:r>
              <a:rPr lang="ru-RU" dirty="0" smtClean="0"/>
              <a:t>. </a:t>
            </a:r>
            <a:r>
              <a:rPr lang="ru-RU" dirty="0" err="1" smtClean="0"/>
              <a:t>Всъщност</a:t>
            </a:r>
            <a:r>
              <a:rPr lang="ru-RU" dirty="0" smtClean="0"/>
              <a:t> </a:t>
            </a:r>
            <a:r>
              <a:rPr lang="ru-RU" dirty="0" err="1" smtClean="0"/>
              <a:t>равнището</a:t>
            </a:r>
            <a:r>
              <a:rPr lang="ru-RU" dirty="0" smtClean="0"/>
              <a:t> на дадена </a:t>
            </a:r>
            <a:r>
              <a:rPr lang="ru-RU" dirty="0" err="1" smtClean="0"/>
              <a:t>човешка</a:t>
            </a:r>
            <a:r>
              <a:rPr lang="ru-RU" dirty="0" smtClean="0"/>
              <a:t> </a:t>
            </a:r>
            <a:r>
              <a:rPr lang="ru-RU" dirty="0" err="1" smtClean="0"/>
              <a:t>общност</a:t>
            </a:r>
            <a:r>
              <a:rPr lang="ru-RU" dirty="0" smtClean="0"/>
              <a:t> се </a:t>
            </a:r>
            <a:r>
              <a:rPr lang="ru-RU" dirty="0" err="1" smtClean="0"/>
              <a:t>доближава</a:t>
            </a:r>
            <a:r>
              <a:rPr lang="ru-RU" dirty="0" smtClean="0"/>
              <a:t> до </a:t>
            </a:r>
            <a:r>
              <a:rPr lang="ru-RU" dirty="0" err="1" smtClean="0"/>
              <a:t>равнището</a:t>
            </a:r>
            <a:r>
              <a:rPr lang="ru-RU" dirty="0" smtClean="0"/>
              <a:t> на </a:t>
            </a:r>
            <a:r>
              <a:rPr lang="ru-RU" dirty="0" err="1" smtClean="0"/>
              <a:t>нейните</a:t>
            </a:r>
            <a:r>
              <a:rPr lang="ru-RU" dirty="0" smtClean="0"/>
              <a:t> </a:t>
            </a:r>
            <a:r>
              <a:rPr lang="ru-RU" dirty="0" err="1" smtClean="0"/>
              <a:t>най-низши</a:t>
            </a:r>
            <a:r>
              <a:rPr lang="ru-RU" dirty="0" smtClean="0"/>
              <a:t> </a:t>
            </a:r>
            <a:r>
              <a:rPr lang="ru-RU" dirty="0" err="1" smtClean="0"/>
              <a:t>членове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могат</a:t>
            </a:r>
            <a:r>
              <a:rPr lang="ru-RU" dirty="0" smtClean="0"/>
              <a:t> да </a:t>
            </a:r>
            <a:r>
              <a:rPr lang="ru-RU" dirty="0" err="1" smtClean="0"/>
              <a:t>вземат</a:t>
            </a:r>
            <a:r>
              <a:rPr lang="ru-RU" dirty="0" smtClean="0"/>
              <a:t> участие в </a:t>
            </a:r>
            <a:r>
              <a:rPr lang="ru-RU" dirty="0" err="1" smtClean="0"/>
              <a:t>общото</a:t>
            </a:r>
            <a:r>
              <a:rPr lang="ru-RU" dirty="0" smtClean="0"/>
              <a:t> действие и да се </a:t>
            </a:r>
            <a:r>
              <a:rPr lang="ru-RU" dirty="0" err="1" smtClean="0"/>
              <a:t>чувстват</a:t>
            </a:r>
            <a:r>
              <a:rPr lang="ru-RU" dirty="0" smtClean="0"/>
              <a:t> </a:t>
            </a:r>
            <a:r>
              <a:rPr lang="ru-RU" dirty="0" err="1" smtClean="0"/>
              <a:t>равнопоставени</a:t>
            </a:r>
            <a:r>
              <a:rPr lang="ru-RU" dirty="0" smtClean="0"/>
              <a:t>. </a:t>
            </a:r>
            <a:r>
              <a:rPr lang="ru-RU" dirty="0" err="1" smtClean="0"/>
              <a:t>Затова</a:t>
            </a:r>
            <a:r>
              <a:rPr lang="ru-RU" dirty="0" smtClean="0"/>
              <a:t> </a:t>
            </a:r>
            <a:r>
              <a:rPr lang="ru-RU" dirty="0" err="1" smtClean="0"/>
              <a:t>нямаме</a:t>
            </a:r>
            <a:r>
              <a:rPr lang="ru-RU" dirty="0" smtClean="0"/>
              <a:t> основание да </a:t>
            </a:r>
            <a:r>
              <a:rPr lang="ru-RU" dirty="0" err="1" smtClean="0"/>
              <a:t>твърдим</a:t>
            </a:r>
            <a:r>
              <a:rPr lang="ru-RU" dirty="0" smtClean="0"/>
              <a:t>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действията</a:t>
            </a:r>
            <a:r>
              <a:rPr lang="ru-RU" dirty="0" smtClean="0"/>
              <a:t> и </a:t>
            </a:r>
            <a:r>
              <a:rPr lang="ru-RU" dirty="0" err="1" smtClean="0"/>
              <a:t>мислите</a:t>
            </a:r>
            <a:r>
              <a:rPr lang="ru-RU" dirty="0" smtClean="0"/>
              <a:t> на </a:t>
            </a:r>
            <a:r>
              <a:rPr lang="ru-RU" dirty="0" err="1" smtClean="0"/>
              <a:t>всички</a:t>
            </a:r>
            <a:r>
              <a:rPr lang="ru-RU" dirty="0" smtClean="0"/>
              <a:t> се </a:t>
            </a:r>
            <a:r>
              <a:rPr lang="ru-RU" dirty="0" err="1" smtClean="0"/>
              <a:t>доближават</a:t>
            </a:r>
            <a:r>
              <a:rPr lang="ru-RU" dirty="0" smtClean="0"/>
              <a:t> до </a:t>
            </a:r>
            <a:r>
              <a:rPr lang="ru-RU" dirty="0" err="1" smtClean="0"/>
              <a:t>тази</a:t>
            </a:r>
            <a:r>
              <a:rPr lang="ru-RU" dirty="0" smtClean="0"/>
              <a:t> на </a:t>
            </a:r>
            <a:r>
              <a:rPr lang="ru-RU" dirty="0" err="1" smtClean="0"/>
              <a:t>средата</a:t>
            </a:r>
            <a:r>
              <a:rPr lang="ru-RU" dirty="0" smtClean="0"/>
              <a:t>, </a:t>
            </a:r>
            <a:r>
              <a:rPr lang="ru-RU" dirty="0" err="1" smtClean="0"/>
              <a:t>защото</a:t>
            </a:r>
            <a:r>
              <a:rPr lang="ru-RU" dirty="0" smtClean="0"/>
              <a:t> те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най-скоро</a:t>
            </a:r>
            <a:r>
              <a:rPr lang="ru-RU" dirty="0" smtClean="0"/>
              <a:t> </a:t>
            </a:r>
            <a:r>
              <a:rPr lang="ru-RU" i="1" dirty="0" smtClean="0"/>
              <a:t>на </a:t>
            </a:r>
            <a:r>
              <a:rPr lang="ru-RU" i="1" dirty="0" err="1" smtClean="0"/>
              <a:t>най-низшето</a:t>
            </a:r>
            <a:r>
              <a:rPr lang="ru-RU" i="1" dirty="0" smtClean="0"/>
              <a:t> </a:t>
            </a:r>
            <a:r>
              <a:rPr lang="ru-RU" i="1" dirty="0" err="1" smtClean="0"/>
              <a:t>равнище</a:t>
            </a:r>
            <a:r>
              <a:rPr lang="ru-RU" dirty="0" smtClean="0"/>
              <a:t>.  </a:t>
            </a:r>
            <a:endParaRPr lang="bg-BG" dirty="0" smtClean="0"/>
          </a:p>
          <a:p>
            <a:r>
              <a:rPr lang="ru-RU" dirty="0" err="1" smtClean="0"/>
              <a:t>Винаги</a:t>
            </a:r>
            <a:r>
              <a:rPr lang="ru-RU" dirty="0" smtClean="0"/>
              <a:t>, </a:t>
            </a:r>
            <a:r>
              <a:rPr lang="ru-RU" dirty="0" err="1" smtClean="0"/>
              <a:t>когато</a:t>
            </a:r>
            <a:r>
              <a:rPr lang="ru-RU" dirty="0" smtClean="0"/>
              <a:t> на дадено </a:t>
            </a:r>
            <a:r>
              <a:rPr lang="ru-RU" dirty="0" err="1" smtClean="0"/>
              <a:t>място</a:t>
            </a:r>
            <a:r>
              <a:rPr lang="ru-RU" dirty="0" smtClean="0"/>
              <a:t> се </a:t>
            </a:r>
            <a:r>
              <a:rPr lang="ru-RU" dirty="0" err="1" smtClean="0"/>
              <a:t>съберат</a:t>
            </a:r>
            <a:r>
              <a:rPr lang="ru-RU" dirty="0" smtClean="0"/>
              <a:t> </a:t>
            </a:r>
            <a:r>
              <a:rPr lang="ru-RU" dirty="0" err="1" smtClean="0"/>
              <a:t>индивиди</a:t>
            </a:r>
            <a:r>
              <a:rPr lang="ru-RU" dirty="0" smtClean="0"/>
              <a:t>, скоро след </a:t>
            </a:r>
            <a:r>
              <a:rPr lang="ru-RU" dirty="0" err="1" smtClean="0"/>
              <a:t>това</a:t>
            </a:r>
            <a:r>
              <a:rPr lang="ru-RU" dirty="0" smtClean="0"/>
              <a:t> се </a:t>
            </a:r>
            <a:r>
              <a:rPr lang="ru-RU" dirty="0" err="1" smtClean="0"/>
              <a:t>наблюдава</a:t>
            </a:r>
            <a:r>
              <a:rPr lang="ru-RU" dirty="0" smtClean="0"/>
              <a:t> </a:t>
            </a:r>
            <a:r>
              <a:rPr lang="ru-RU" dirty="0" err="1" smtClean="0"/>
              <a:t>зараждането</a:t>
            </a:r>
            <a:r>
              <a:rPr lang="ru-RU" dirty="0" smtClean="0"/>
              <a:t> и </a:t>
            </a:r>
            <a:r>
              <a:rPr lang="ru-RU" dirty="0" err="1" smtClean="0"/>
              <a:t>възникването</a:t>
            </a:r>
            <a:r>
              <a:rPr lang="ru-RU" dirty="0" smtClean="0"/>
              <a:t> на </a:t>
            </a:r>
            <a:r>
              <a:rPr lang="ru-RU" dirty="0" err="1" smtClean="0"/>
              <a:t>тълпа</a:t>
            </a:r>
            <a:r>
              <a:rPr lang="ru-RU" dirty="0" smtClean="0"/>
              <a:t>: </a:t>
            </a:r>
            <a:r>
              <a:rPr lang="ru-RU" dirty="0" err="1" smtClean="0"/>
              <a:t>индивидите</a:t>
            </a:r>
            <a:r>
              <a:rPr lang="ru-RU" dirty="0" smtClean="0"/>
              <a:t> се </a:t>
            </a:r>
            <a:r>
              <a:rPr lang="ru-RU" dirty="0" err="1" smtClean="0"/>
              <a:t>смесват</a:t>
            </a:r>
            <a:r>
              <a:rPr lang="ru-RU" dirty="0" smtClean="0"/>
              <a:t> </a:t>
            </a:r>
            <a:r>
              <a:rPr lang="ru-RU" dirty="0" err="1" smtClean="0"/>
              <a:t>помежду</a:t>
            </a:r>
            <a:r>
              <a:rPr lang="ru-RU" dirty="0" smtClean="0"/>
              <a:t> си и в </a:t>
            </a:r>
            <a:r>
              <a:rPr lang="ru-RU" dirty="0" err="1" smtClean="0"/>
              <a:t>тях</a:t>
            </a:r>
            <a:r>
              <a:rPr lang="ru-RU" dirty="0" smtClean="0"/>
              <a:t> се </a:t>
            </a:r>
            <a:r>
              <a:rPr lang="ru-RU" dirty="0" err="1" smtClean="0"/>
              <a:t>извършва</a:t>
            </a:r>
            <a:r>
              <a:rPr lang="ru-RU" dirty="0" smtClean="0"/>
              <a:t> метаморфоза. Те </a:t>
            </a:r>
            <a:r>
              <a:rPr lang="ru-RU" dirty="0" err="1" smtClean="0"/>
              <a:t>придобиват</a:t>
            </a:r>
            <a:r>
              <a:rPr lang="ru-RU" dirty="0" smtClean="0"/>
              <a:t> обща природа, </a:t>
            </a:r>
            <a:r>
              <a:rPr lang="ru-RU" dirty="0" err="1" smtClean="0"/>
              <a:t>която</a:t>
            </a:r>
            <a:r>
              <a:rPr lang="ru-RU" dirty="0" smtClean="0"/>
              <a:t> </a:t>
            </a:r>
            <a:r>
              <a:rPr lang="ru-RU" dirty="0" err="1" smtClean="0"/>
              <a:t>задушава</a:t>
            </a:r>
            <a:r>
              <a:rPr lang="ru-RU" dirty="0" smtClean="0"/>
              <a:t> </a:t>
            </a:r>
            <a:r>
              <a:rPr lang="ru-RU" dirty="0" err="1" smtClean="0"/>
              <a:t>тяхната</a:t>
            </a:r>
            <a:r>
              <a:rPr lang="ru-RU" dirty="0" smtClean="0"/>
              <a:t> </a:t>
            </a:r>
            <a:r>
              <a:rPr lang="ru-RU" dirty="0" err="1" smtClean="0"/>
              <a:t>собствена</a:t>
            </a:r>
            <a:r>
              <a:rPr lang="ru-RU" dirty="0" smtClean="0"/>
              <a:t>, и над </a:t>
            </a:r>
            <a:r>
              <a:rPr lang="ru-RU" dirty="0" err="1" smtClean="0"/>
              <a:t>тях</a:t>
            </a:r>
            <a:r>
              <a:rPr lang="ru-RU" dirty="0" smtClean="0"/>
              <a:t> се </a:t>
            </a:r>
            <a:r>
              <a:rPr lang="ru-RU" dirty="0" err="1" smtClean="0"/>
              <a:t>налага</a:t>
            </a:r>
            <a:r>
              <a:rPr lang="ru-RU" dirty="0" smtClean="0"/>
              <a:t> </a:t>
            </a:r>
            <a:r>
              <a:rPr lang="ru-RU" dirty="0" err="1" smtClean="0"/>
              <a:t>една</a:t>
            </a:r>
            <a:r>
              <a:rPr lang="ru-RU" dirty="0" smtClean="0"/>
              <a:t> </a:t>
            </a:r>
            <a:r>
              <a:rPr lang="ru-RU" dirty="0" err="1" smtClean="0"/>
              <a:t>колективна</a:t>
            </a:r>
            <a:r>
              <a:rPr lang="ru-RU" dirty="0" smtClean="0"/>
              <a:t> воля, </a:t>
            </a:r>
            <a:r>
              <a:rPr lang="ru-RU" dirty="0" err="1" smtClean="0"/>
              <a:t>която</a:t>
            </a:r>
            <a:r>
              <a:rPr lang="ru-RU" dirty="0" smtClean="0"/>
              <a:t> </a:t>
            </a:r>
            <a:r>
              <a:rPr lang="ru-RU" dirty="0" err="1" smtClean="0"/>
              <a:t>принуждава</a:t>
            </a:r>
            <a:r>
              <a:rPr lang="ru-RU" dirty="0" smtClean="0"/>
              <a:t> </a:t>
            </a:r>
            <a:r>
              <a:rPr lang="ru-RU" dirty="0" err="1" smtClean="0"/>
              <a:t>индивидуалната</a:t>
            </a:r>
            <a:r>
              <a:rPr lang="ru-RU" dirty="0" smtClean="0"/>
              <a:t> им воля да </a:t>
            </a:r>
            <a:r>
              <a:rPr lang="ru-RU" dirty="0" err="1" smtClean="0"/>
              <a:t>замлъкне</a:t>
            </a:r>
            <a:r>
              <a:rPr lang="ru-RU" dirty="0" smtClean="0"/>
              <a:t>. </a:t>
            </a:r>
            <a:r>
              <a:rPr lang="ru-RU" dirty="0" err="1" smtClean="0"/>
              <a:t>Мнозина</a:t>
            </a:r>
            <a:r>
              <a:rPr lang="ru-RU" dirty="0" smtClean="0"/>
              <a:t> в </a:t>
            </a:r>
            <a:r>
              <a:rPr lang="ru-RU" dirty="0" err="1" smtClean="0"/>
              <a:t>такива</a:t>
            </a:r>
            <a:r>
              <a:rPr lang="ru-RU" dirty="0" smtClean="0"/>
              <a:t> случаи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чувството</a:t>
            </a:r>
            <a:r>
              <a:rPr lang="ru-RU" dirty="0" smtClean="0"/>
              <a:t>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погълнати</a:t>
            </a:r>
            <a:r>
              <a:rPr lang="ru-RU" dirty="0" smtClean="0"/>
              <a:t> от </a:t>
            </a:r>
            <a:r>
              <a:rPr lang="ru-RU" dirty="0" err="1" smtClean="0"/>
              <a:t>мнозинството</a:t>
            </a:r>
            <a:r>
              <a:rPr lang="ru-RU" dirty="0" smtClean="0"/>
              <a:t>. </a:t>
            </a:r>
            <a:endParaRPr lang="bg-BG" dirty="0" smtClean="0"/>
          </a:p>
          <a:p>
            <a:pPr algn="r">
              <a:buNone/>
            </a:pPr>
            <a:r>
              <a:rPr lang="bg-BG" dirty="0" smtClean="0"/>
              <a:t>Серж </a:t>
            </a:r>
            <a:r>
              <a:rPr lang="bg-BG" dirty="0" err="1" smtClean="0"/>
              <a:t>Московичи</a:t>
            </a:r>
            <a:r>
              <a:rPr lang="bg-BG" dirty="0" smtClean="0"/>
              <a:t>, </a:t>
            </a:r>
            <a:r>
              <a:rPr lang="bg-BG" i="1" dirty="0" smtClean="0"/>
              <a:t>Ерата на тълпите</a:t>
            </a:r>
            <a:endParaRPr lang="bg-BG" i="1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11</a:t>
            </a:fld>
            <a:endParaRPr lang="bg-B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Теория на </a:t>
            </a:r>
            <a:r>
              <a:rPr lang="ru-RU" b="1" dirty="0" err="1" smtClean="0"/>
              <a:t>тълпите</a:t>
            </a:r>
            <a:r>
              <a:rPr lang="ru-RU" b="1" dirty="0" smtClean="0"/>
              <a:t> (или на </a:t>
            </a:r>
            <a:r>
              <a:rPr lang="ru-RU" b="1" dirty="0" err="1" smtClean="0"/>
              <a:t>масите</a:t>
            </a:r>
            <a:r>
              <a:rPr lang="ru-RU" b="1" dirty="0" smtClean="0"/>
              <a:t>)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Способността</a:t>
            </a:r>
            <a:r>
              <a:rPr lang="ru-RU" b="1" dirty="0" smtClean="0"/>
              <a:t> за </a:t>
            </a:r>
            <a:r>
              <a:rPr lang="ru-RU" b="1" dirty="0" err="1" smtClean="0"/>
              <a:t>интелектуална</a:t>
            </a:r>
            <a:r>
              <a:rPr lang="ru-RU" b="1" dirty="0" smtClean="0"/>
              <a:t> инициатива</a:t>
            </a:r>
            <a:r>
              <a:rPr lang="ru-RU" dirty="0" smtClean="0"/>
              <a:t>, за </a:t>
            </a:r>
            <a:r>
              <a:rPr lang="ru-RU" dirty="0" err="1" smtClean="0"/>
              <a:t>проявяване</a:t>
            </a:r>
            <a:r>
              <a:rPr lang="ru-RU" dirty="0" smtClean="0"/>
              <a:t> на свободна воля, за </a:t>
            </a:r>
            <a:r>
              <a:rPr lang="ru-RU" dirty="0" err="1" smtClean="0"/>
              <a:t>мъдро</a:t>
            </a:r>
            <a:r>
              <a:rPr lang="ru-RU" dirty="0" smtClean="0"/>
              <a:t> </a:t>
            </a:r>
            <a:r>
              <a:rPr lang="ru-RU" dirty="0" err="1" smtClean="0"/>
              <a:t>разсъждение</a:t>
            </a:r>
            <a:r>
              <a:rPr lang="ru-RU" dirty="0" smtClean="0"/>
              <a:t> и </a:t>
            </a:r>
            <a:r>
              <a:rPr lang="ru-RU" dirty="0" err="1" smtClean="0"/>
              <a:t>дори</a:t>
            </a:r>
            <a:r>
              <a:rPr lang="ru-RU" dirty="0" smtClean="0"/>
              <a:t> за </a:t>
            </a:r>
            <a:r>
              <a:rPr lang="ru-RU" dirty="0" err="1" smtClean="0"/>
              <a:t>проницателност</a:t>
            </a:r>
            <a:r>
              <a:rPr lang="ru-RU" dirty="0" smtClean="0"/>
              <a:t> на </a:t>
            </a:r>
            <a:r>
              <a:rPr lang="ru-RU" dirty="0" err="1" smtClean="0"/>
              <a:t>всеки</a:t>
            </a:r>
            <a:r>
              <a:rPr lang="ru-RU" dirty="0" smtClean="0"/>
              <a:t> отделен </a:t>
            </a:r>
            <a:r>
              <a:rPr lang="ru-RU" dirty="0" err="1" smtClean="0"/>
              <a:t>човек</a:t>
            </a:r>
            <a:r>
              <a:rPr lang="ru-RU" dirty="0" smtClean="0"/>
              <a:t> </a:t>
            </a:r>
            <a:r>
              <a:rPr lang="ru-RU" dirty="0" err="1" smtClean="0"/>
              <a:t>напълно</a:t>
            </a:r>
            <a:r>
              <a:rPr lang="ru-RU" dirty="0" smtClean="0"/>
              <a:t> </a:t>
            </a:r>
            <a:r>
              <a:rPr lang="ru-RU" dirty="0" err="1" smtClean="0"/>
              <a:t>изчезва</a:t>
            </a:r>
            <a:r>
              <a:rPr lang="ru-RU" dirty="0" smtClean="0"/>
              <a:t> от момента, в </a:t>
            </a:r>
            <a:r>
              <a:rPr lang="ru-RU" dirty="0" err="1" smtClean="0"/>
              <a:t>който</a:t>
            </a:r>
            <a:r>
              <a:rPr lang="ru-RU" dirty="0" smtClean="0"/>
              <a:t> </a:t>
            </a:r>
            <a:r>
              <a:rPr lang="ru-RU" dirty="0" err="1" smtClean="0"/>
              <a:t>индивидът</a:t>
            </a:r>
            <a:r>
              <a:rPr lang="ru-RU" dirty="0" smtClean="0"/>
              <a:t> се </a:t>
            </a:r>
            <a:r>
              <a:rPr lang="ru-RU" dirty="0" err="1" smtClean="0"/>
              <a:t>смесва</a:t>
            </a:r>
            <a:r>
              <a:rPr lang="ru-RU" dirty="0" smtClean="0"/>
              <a:t> с </a:t>
            </a:r>
            <a:r>
              <a:rPr lang="ru-RU" dirty="0" err="1" smtClean="0"/>
              <a:t>масата</a:t>
            </a:r>
            <a:r>
              <a:rPr lang="ru-RU" dirty="0" smtClean="0"/>
              <a:t> хора. </a:t>
            </a:r>
          </a:p>
          <a:p>
            <a:pPr algn="r">
              <a:buNone/>
            </a:pPr>
            <a:r>
              <a:rPr lang="ru-RU" dirty="0" err="1" smtClean="0"/>
              <a:t>Мопасан</a:t>
            </a:r>
            <a:r>
              <a:rPr lang="bg-BG" dirty="0" smtClean="0"/>
              <a:t/>
            </a:r>
            <a:br>
              <a:rPr lang="bg-BG" dirty="0" smtClean="0"/>
            </a:br>
            <a:endParaRPr lang="ru-RU" dirty="0" smtClean="0"/>
          </a:p>
          <a:p>
            <a:r>
              <a:rPr lang="ru-RU" dirty="0" smtClean="0"/>
              <a:t>Фридрих Велики </a:t>
            </a:r>
            <a:r>
              <a:rPr lang="ru-RU" dirty="0" err="1" smtClean="0"/>
              <a:t>имал</a:t>
            </a:r>
            <a:r>
              <a:rPr lang="ru-RU" dirty="0" smtClean="0"/>
              <a:t> </a:t>
            </a:r>
            <a:r>
              <a:rPr lang="ru-RU" dirty="0" err="1" smtClean="0"/>
              <a:t>най-високо</a:t>
            </a:r>
            <a:r>
              <a:rPr lang="ru-RU" dirty="0" smtClean="0"/>
              <a:t> мнение за </a:t>
            </a:r>
            <a:r>
              <a:rPr lang="ru-RU" dirty="0" err="1" smtClean="0"/>
              <a:t>своите</a:t>
            </a:r>
            <a:r>
              <a:rPr lang="ru-RU" dirty="0" smtClean="0"/>
              <a:t> </a:t>
            </a:r>
            <a:r>
              <a:rPr lang="ru-RU" dirty="0" err="1" smtClean="0"/>
              <a:t>генерали</a:t>
            </a:r>
            <a:r>
              <a:rPr lang="ru-RU" dirty="0" smtClean="0"/>
              <a:t>, </a:t>
            </a:r>
            <a:r>
              <a:rPr lang="ru-RU" dirty="0" err="1" smtClean="0"/>
              <a:t>когато</a:t>
            </a:r>
            <a:r>
              <a:rPr lang="ru-RU" dirty="0" smtClean="0"/>
              <a:t> </a:t>
            </a:r>
            <a:r>
              <a:rPr lang="ru-RU" dirty="0" err="1" smtClean="0"/>
              <a:t>беседвал</a:t>
            </a:r>
            <a:r>
              <a:rPr lang="ru-RU" dirty="0" smtClean="0"/>
              <a:t> с </a:t>
            </a:r>
            <a:r>
              <a:rPr lang="ru-RU" dirty="0" err="1" smtClean="0"/>
              <a:t>всекиго</a:t>
            </a:r>
            <a:r>
              <a:rPr lang="ru-RU" dirty="0" smtClean="0"/>
              <a:t> от </a:t>
            </a:r>
            <a:r>
              <a:rPr lang="ru-RU" dirty="0" err="1" smtClean="0"/>
              <a:t>тях</a:t>
            </a:r>
            <a:r>
              <a:rPr lang="ru-RU" dirty="0" smtClean="0"/>
              <a:t> </a:t>
            </a:r>
            <a:r>
              <a:rPr lang="ru-RU" dirty="0" err="1" smtClean="0"/>
              <a:t>поотделно</a:t>
            </a:r>
            <a:r>
              <a:rPr lang="ru-RU" dirty="0" smtClean="0"/>
              <a:t>, но </a:t>
            </a:r>
            <a:r>
              <a:rPr lang="ru-RU" dirty="0" err="1" smtClean="0"/>
              <a:t>казвал</a:t>
            </a:r>
            <a:r>
              <a:rPr lang="ru-RU" dirty="0" smtClean="0"/>
              <a:t>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когато</a:t>
            </a:r>
            <a:r>
              <a:rPr lang="ru-RU" dirty="0" smtClean="0"/>
              <a:t> те се </a:t>
            </a:r>
            <a:r>
              <a:rPr lang="ru-RU" dirty="0" err="1" smtClean="0"/>
              <a:t>съберат</a:t>
            </a:r>
            <a:r>
              <a:rPr lang="ru-RU" dirty="0" smtClean="0"/>
              <a:t> на </a:t>
            </a:r>
            <a:r>
              <a:rPr lang="ru-RU" dirty="0" err="1" smtClean="0"/>
              <a:t>военен</a:t>
            </a:r>
            <a:r>
              <a:rPr lang="ru-RU" dirty="0" smtClean="0"/>
              <a:t> </a:t>
            </a:r>
            <a:r>
              <a:rPr lang="ru-RU" dirty="0" err="1" smtClean="0"/>
              <a:t>съвет</a:t>
            </a:r>
            <a:r>
              <a:rPr lang="ru-RU" dirty="0" smtClean="0"/>
              <a:t>, не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нищо</a:t>
            </a:r>
            <a:r>
              <a:rPr lang="ru-RU" dirty="0" smtClean="0"/>
              <a:t> </a:t>
            </a:r>
            <a:r>
              <a:rPr lang="ru-RU" dirty="0" err="1" smtClean="0"/>
              <a:t>повече</a:t>
            </a:r>
            <a:r>
              <a:rPr lang="ru-RU" dirty="0" smtClean="0"/>
              <a:t> от сборище </a:t>
            </a:r>
            <a:r>
              <a:rPr lang="ru-RU" dirty="0" err="1" smtClean="0"/>
              <a:t>глупаци</a:t>
            </a:r>
            <a:r>
              <a:rPr lang="ru-RU" dirty="0" smtClean="0"/>
              <a:t>. </a:t>
            </a:r>
            <a:endParaRPr lang="bg-BG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bg-BG" dirty="0" smtClean="0"/>
          </a:p>
          <a:p>
            <a:r>
              <a:rPr lang="ru-RU" dirty="0" err="1" smtClean="0"/>
              <a:t>Всеки</a:t>
            </a:r>
            <a:r>
              <a:rPr lang="ru-RU" dirty="0" smtClean="0"/>
              <a:t> </a:t>
            </a:r>
            <a:r>
              <a:rPr lang="ru-RU" dirty="0" err="1" smtClean="0"/>
              <a:t>човек</a:t>
            </a:r>
            <a:r>
              <a:rPr lang="ru-RU" dirty="0" smtClean="0"/>
              <a:t>, </a:t>
            </a:r>
            <a:r>
              <a:rPr lang="ru-RU" dirty="0" err="1" smtClean="0"/>
              <a:t>погледнат</a:t>
            </a:r>
            <a:r>
              <a:rPr lang="ru-RU" dirty="0" smtClean="0"/>
              <a:t> </a:t>
            </a:r>
            <a:r>
              <a:rPr lang="ru-RU" dirty="0" err="1" smtClean="0"/>
              <a:t>отделно</a:t>
            </a:r>
            <a:r>
              <a:rPr lang="ru-RU" dirty="0" smtClean="0"/>
              <a:t> от </a:t>
            </a:r>
            <a:r>
              <a:rPr lang="ru-RU" dirty="0" err="1" smtClean="0"/>
              <a:t>другите</a:t>
            </a:r>
            <a:r>
              <a:rPr lang="ru-RU" dirty="0" smtClean="0"/>
              <a:t>, е </a:t>
            </a:r>
            <a:r>
              <a:rPr lang="ru-RU" dirty="0" err="1" smtClean="0"/>
              <a:t>доста</a:t>
            </a:r>
            <a:r>
              <a:rPr lang="ru-RU" dirty="0" smtClean="0"/>
              <a:t> умен и </a:t>
            </a:r>
            <a:r>
              <a:rPr lang="ru-RU" dirty="0" err="1" smtClean="0"/>
              <a:t>схватлив</a:t>
            </a:r>
            <a:r>
              <a:rPr lang="ru-RU" dirty="0" smtClean="0"/>
              <a:t>, </a:t>
            </a:r>
            <a:r>
              <a:rPr lang="ru-RU" dirty="0" err="1" smtClean="0"/>
              <a:t>обаче</a:t>
            </a:r>
            <a:r>
              <a:rPr lang="ru-RU" dirty="0" smtClean="0"/>
              <a:t> </a:t>
            </a:r>
            <a:r>
              <a:rPr lang="ru-RU" dirty="0" err="1" smtClean="0"/>
              <a:t>хората</a:t>
            </a:r>
            <a:r>
              <a:rPr lang="ru-RU" dirty="0" smtClean="0"/>
              <a:t>, </a:t>
            </a:r>
            <a:r>
              <a:rPr lang="ru-RU" dirty="0" err="1" smtClean="0"/>
              <a:t>обединени</a:t>
            </a:r>
            <a:r>
              <a:rPr lang="ru-RU" dirty="0" smtClean="0"/>
              <a:t> в </a:t>
            </a:r>
            <a:r>
              <a:rPr lang="ru-RU" dirty="0" err="1" smtClean="0"/>
              <a:t>група</a:t>
            </a:r>
            <a:r>
              <a:rPr lang="ru-RU" dirty="0" smtClean="0"/>
              <a:t>, се </a:t>
            </a:r>
            <a:r>
              <a:rPr lang="ru-RU" dirty="0" err="1" smtClean="0"/>
              <a:t>превръщат</a:t>
            </a:r>
            <a:r>
              <a:rPr lang="ru-RU" dirty="0" smtClean="0"/>
              <a:t> в </a:t>
            </a:r>
            <a:r>
              <a:rPr lang="ru-RU" dirty="0" err="1" smtClean="0"/>
              <a:t>истински</a:t>
            </a:r>
            <a:r>
              <a:rPr lang="ru-RU" dirty="0" smtClean="0"/>
              <a:t> </a:t>
            </a:r>
            <a:r>
              <a:rPr lang="ru-RU" dirty="0" err="1" smtClean="0"/>
              <a:t>глупци</a:t>
            </a:r>
            <a:r>
              <a:rPr lang="ru-RU" dirty="0" smtClean="0"/>
              <a:t>. </a:t>
            </a:r>
          </a:p>
          <a:p>
            <a:pPr algn="r">
              <a:buNone/>
            </a:pPr>
            <a:r>
              <a:rPr lang="ru-RU" dirty="0" err="1" smtClean="0"/>
              <a:t>Шилер</a:t>
            </a:r>
            <a:endParaRPr lang="bg-BG" dirty="0" smtClean="0"/>
          </a:p>
          <a:p>
            <a:endParaRPr lang="bg-BG" dirty="0" smtClean="0"/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12</a:t>
            </a:fld>
            <a:endParaRPr lang="bg-BG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Класната</a:t>
            </a:r>
            <a:r>
              <a:rPr lang="ru-RU" b="1" dirty="0" smtClean="0"/>
              <a:t> стая от </a:t>
            </a:r>
            <a:r>
              <a:rPr lang="ru-RU" b="1" dirty="0" err="1" smtClean="0"/>
              <a:t>гледна</a:t>
            </a:r>
            <a:r>
              <a:rPr lang="ru-RU" b="1" dirty="0" smtClean="0"/>
              <a:t> точка на </a:t>
            </a:r>
            <a:r>
              <a:rPr lang="ru-RU" b="1" dirty="0" err="1" smtClean="0"/>
              <a:t>теорията</a:t>
            </a:r>
            <a:r>
              <a:rPr lang="ru-RU" b="1" dirty="0" smtClean="0"/>
              <a:t> </a:t>
            </a:r>
            <a:r>
              <a:rPr lang="ru-RU" b="1" dirty="0" err="1" smtClean="0"/>
              <a:t>на</a:t>
            </a:r>
            <a:r>
              <a:rPr lang="ru-RU" b="1" dirty="0" smtClean="0"/>
              <a:t> </a:t>
            </a:r>
            <a:r>
              <a:rPr lang="ru-RU" b="1" dirty="0" err="1" smtClean="0"/>
              <a:t>тълпите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92500" lnSpcReduction="20000"/>
          </a:bodyPr>
          <a:lstStyle/>
          <a:p>
            <a:r>
              <a:rPr lang="be-BY" dirty="0" smtClean="0"/>
              <a:t>Влиянието на “класната” среда на поведението на ученика: н</a:t>
            </a:r>
            <a:r>
              <a:rPr lang="ru-RU" dirty="0" err="1" smtClean="0"/>
              <a:t>аблюдава</a:t>
            </a:r>
            <a:r>
              <a:rPr lang="ru-RU" dirty="0" smtClean="0"/>
              <a:t> се </a:t>
            </a:r>
            <a:r>
              <a:rPr lang="ru-RU" b="1" dirty="0" smtClean="0"/>
              <a:t>отказ от </a:t>
            </a:r>
            <a:r>
              <a:rPr lang="ru-RU" b="1" dirty="0" err="1" smtClean="0"/>
              <a:t>логическа</a:t>
            </a:r>
            <a:r>
              <a:rPr lang="ru-RU" b="1" dirty="0" smtClean="0"/>
              <a:t> </a:t>
            </a:r>
            <a:r>
              <a:rPr lang="ru-RU" b="1" dirty="0" err="1" smtClean="0"/>
              <a:t>мисъл</a:t>
            </a:r>
            <a:r>
              <a:rPr lang="ru-RU" dirty="0" smtClean="0"/>
              <a:t> и </a:t>
            </a:r>
            <a:r>
              <a:rPr lang="ru-RU" b="1" dirty="0" err="1" smtClean="0"/>
              <a:t>загуба</a:t>
            </a:r>
            <a:r>
              <a:rPr lang="ru-RU" b="1" dirty="0" smtClean="0"/>
              <a:t> на доверие на индивида в себе си</a:t>
            </a:r>
            <a:r>
              <a:rPr lang="ru-RU" dirty="0" smtClean="0"/>
              <a:t>. </a:t>
            </a:r>
            <a:endParaRPr lang="bg-BG" dirty="0" smtClean="0"/>
          </a:p>
          <a:p>
            <a:r>
              <a:rPr lang="ru-RU" dirty="0" err="1" smtClean="0"/>
              <a:t>Изискването</a:t>
            </a:r>
            <a:r>
              <a:rPr lang="ru-RU" dirty="0" smtClean="0"/>
              <a:t> за равенство </a:t>
            </a:r>
            <a:r>
              <a:rPr lang="ru-RU" dirty="0" err="1" smtClean="0"/>
              <a:t>като</a:t>
            </a:r>
            <a:r>
              <a:rPr lang="ru-RU" dirty="0" smtClean="0"/>
              <a:t> основа на натиска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еднаквост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«Известно е с </a:t>
            </a:r>
            <a:r>
              <a:rPr lang="ru-RU" dirty="0" err="1" smtClean="0"/>
              <a:t>каква</a:t>
            </a:r>
            <a:r>
              <a:rPr lang="ru-RU" dirty="0" smtClean="0"/>
              <a:t> сила и с </a:t>
            </a:r>
            <a:r>
              <a:rPr lang="ru-RU" dirty="0" err="1" smtClean="0"/>
              <a:t>каква</a:t>
            </a:r>
            <a:r>
              <a:rPr lang="ru-RU" dirty="0" smtClean="0"/>
              <a:t> </a:t>
            </a:r>
            <a:r>
              <a:rPr lang="ru-RU" dirty="0" err="1" smtClean="0"/>
              <a:t>солидарност</a:t>
            </a:r>
            <a:r>
              <a:rPr lang="ru-RU" dirty="0" smtClean="0"/>
              <a:t> </a:t>
            </a:r>
            <a:r>
              <a:rPr lang="ru-RU" dirty="0" err="1" smtClean="0"/>
              <a:t>това</a:t>
            </a:r>
            <a:r>
              <a:rPr lang="ru-RU" dirty="0" smtClean="0"/>
              <a:t> </a:t>
            </a:r>
            <a:r>
              <a:rPr lang="ru-RU" dirty="0" err="1" smtClean="0"/>
              <a:t>изискване</a:t>
            </a:r>
            <a:r>
              <a:rPr lang="ru-RU" dirty="0" smtClean="0"/>
              <a:t> </a:t>
            </a:r>
            <a:r>
              <a:rPr lang="ru-RU" dirty="0" err="1" smtClean="0"/>
              <a:t>бива</a:t>
            </a:r>
            <a:r>
              <a:rPr lang="ru-RU" dirty="0" smtClean="0"/>
              <a:t> </a:t>
            </a:r>
            <a:r>
              <a:rPr lang="ru-RU" dirty="0" err="1" smtClean="0"/>
              <a:t>утвърждавано</a:t>
            </a:r>
            <a:r>
              <a:rPr lang="ru-RU" dirty="0" smtClean="0"/>
              <a:t> в </a:t>
            </a:r>
            <a:r>
              <a:rPr lang="ru-RU" dirty="0" err="1" smtClean="0"/>
              <a:t>училището</a:t>
            </a:r>
            <a:r>
              <a:rPr lang="ru-RU" dirty="0" smtClean="0"/>
              <a:t>. </a:t>
            </a:r>
            <a:r>
              <a:rPr lang="ru-RU" dirty="0" err="1" smtClean="0"/>
              <a:t>Тъй</a:t>
            </a:r>
            <a:r>
              <a:rPr lang="ru-RU" dirty="0" smtClean="0"/>
              <a:t>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самите</a:t>
            </a:r>
            <a:r>
              <a:rPr lang="ru-RU" dirty="0" smtClean="0"/>
              <a:t> </a:t>
            </a:r>
            <a:r>
              <a:rPr lang="ru-RU" dirty="0" err="1" smtClean="0"/>
              <a:t>ние</a:t>
            </a:r>
            <a:r>
              <a:rPr lang="ru-RU" dirty="0" smtClean="0"/>
              <a:t> не можем да </a:t>
            </a:r>
            <a:r>
              <a:rPr lang="ru-RU" dirty="0" err="1" smtClean="0"/>
              <a:t>бъдем</a:t>
            </a:r>
            <a:r>
              <a:rPr lang="ru-RU" dirty="0" smtClean="0"/>
              <a:t> </a:t>
            </a:r>
            <a:r>
              <a:rPr lang="ru-RU" dirty="0" err="1" smtClean="0"/>
              <a:t>любимци</a:t>
            </a:r>
            <a:r>
              <a:rPr lang="ru-RU" dirty="0" smtClean="0"/>
              <a:t> и </a:t>
            </a:r>
            <a:r>
              <a:rPr lang="ru-RU" dirty="0" err="1" smtClean="0"/>
              <a:t>привилегировани</a:t>
            </a:r>
            <a:r>
              <a:rPr lang="ru-RU" dirty="0" smtClean="0"/>
              <a:t>, </a:t>
            </a:r>
            <a:r>
              <a:rPr lang="ru-RU" dirty="0" err="1" smtClean="0"/>
              <a:t>трябва</a:t>
            </a:r>
            <a:r>
              <a:rPr lang="ru-RU" dirty="0" smtClean="0"/>
              <a:t> </a:t>
            </a:r>
            <a:r>
              <a:rPr lang="ru-RU" dirty="0" err="1" smtClean="0"/>
              <a:t>всички</a:t>
            </a:r>
            <a:r>
              <a:rPr lang="ru-RU" dirty="0" smtClean="0"/>
              <a:t> да </a:t>
            </a:r>
            <a:r>
              <a:rPr lang="ru-RU" dirty="0" err="1" smtClean="0"/>
              <a:t>бъдат</a:t>
            </a:r>
            <a:r>
              <a:rPr lang="ru-RU" dirty="0" smtClean="0"/>
              <a:t> </a:t>
            </a:r>
            <a:r>
              <a:rPr lang="ru-RU" dirty="0" err="1" smtClean="0"/>
              <a:t>поставени</a:t>
            </a:r>
            <a:r>
              <a:rPr lang="ru-RU" dirty="0" smtClean="0"/>
              <a:t> при </a:t>
            </a:r>
            <a:r>
              <a:rPr lang="ru-RU" dirty="0" err="1" smtClean="0"/>
              <a:t>равни</a:t>
            </a:r>
            <a:r>
              <a:rPr lang="ru-RU" dirty="0" smtClean="0"/>
              <a:t> условия и никой да не се </a:t>
            </a:r>
            <a:r>
              <a:rPr lang="ru-RU" dirty="0" err="1" smtClean="0"/>
              <a:t>ползва</a:t>
            </a:r>
            <a:r>
              <a:rPr lang="ru-RU" dirty="0" smtClean="0"/>
              <a:t> с </a:t>
            </a:r>
            <a:r>
              <a:rPr lang="ru-RU" dirty="0" err="1" smtClean="0"/>
              <a:t>особени</a:t>
            </a:r>
            <a:r>
              <a:rPr lang="ru-RU" dirty="0" smtClean="0"/>
              <a:t> привилегии.» </a:t>
            </a:r>
          </a:p>
          <a:p>
            <a:pPr algn="r">
              <a:buNone/>
            </a:pPr>
            <a:r>
              <a:rPr lang="bg-BG" dirty="0" err="1" smtClean="0"/>
              <a:t>Sigmund</a:t>
            </a:r>
            <a:r>
              <a:rPr lang="bg-BG" dirty="0" smtClean="0"/>
              <a:t> </a:t>
            </a:r>
            <a:r>
              <a:rPr lang="bg-BG" dirty="0" err="1" smtClean="0"/>
              <a:t>Freud</a:t>
            </a:r>
            <a:r>
              <a:rPr lang="bg-BG" dirty="0" smtClean="0"/>
              <a:t>, </a:t>
            </a:r>
            <a:r>
              <a:rPr lang="bg-BG" i="1" dirty="0" smtClean="0"/>
              <a:t>Group </a:t>
            </a:r>
            <a:r>
              <a:rPr lang="bg-BG" i="1" dirty="0" err="1" smtClean="0"/>
              <a:t>psychology</a:t>
            </a:r>
            <a:r>
              <a:rPr lang="bg-BG" i="1" dirty="0" smtClean="0"/>
              <a:t> …</a:t>
            </a:r>
          </a:p>
          <a:p>
            <a:r>
              <a:rPr lang="bg-BG" b="1" i="1" dirty="0" smtClean="0"/>
              <a:t>…..</a:t>
            </a:r>
            <a:endParaRPr lang="bg-BG" b="1" dirty="0" smtClean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13</a:t>
            </a:fld>
            <a:endParaRPr lang="bg-BG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e-BY" b="1" dirty="0" smtClean="0"/>
              <a:t>Необходимост от дискусия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e-BY" dirty="0" smtClean="0"/>
              <a:t>	“Бих искал да пиша за всичко това, дори предвиждайки, че сигурно ще сбъркам в девет десети от моите преценки. Но тази саможертва да греши лоялно е почти единствената обществена добродетел, която писателят като такъв може да предложи на съотечествениците си. “</a:t>
            </a:r>
            <a:endParaRPr lang="bg-BG" dirty="0" smtClean="0"/>
          </a:p>
          <a:p>
            <a:pPr algn="r">
              <a:buNone/>
            </a:pPr>
            <a:r>
              <a:rPr lang="be-BY" dirty="0" smtClean="0"/>
              <a:t>Хосе Ортега-и-Гасет</a:t>
            </a:r>
            <a:endParaRPr lang="bg-BG" dirty="0" smtClean="0"/>
          </a:p>
          <a:p>
            <a:pPr>
              <a:buNone/>
            </a:pPr>
            <a:endParaRPr lang="bg-BG" dirty="0" smtClean="0"/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14</a:t>
            </a:fld>
            <a:endParaRPr lang="bg-B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be-BY" b="1" dirty="0" smtClean="0"/>
              <a:t>Два проекта от Лятната изследователска школа на УИ, 2011</a:t>
            </a:r>
            <a:endParaRPr lang="bg-BG" dirty="0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	</a:t>
            </a:r>
            <a:r>
              <a:rPr lang="be-BY" dirty="0" smtClean="0"/>
              <a:t>За два р</a:t>
            </a:r>
            <a:r>
              <a:rPr lang="bg-BG" dirty="0" smtClean="0"/>
              <a:t>еферата </a:t>
            </a:r>
            <a:r>
              <a:rPr lang="bg-BG" dirty="0" smtClean="0"/>
              <a:t>по статията на </a:t>
            </a:r>
            <a:r>
              <a:rPr lang="be-BY" dirty="0" smtClean="0"/>
              <a:t>Йордан Табов </a:t>
            </a:r>
            <a:r>
              <a:rPr lang="bg-BG" dirty="0" smtClean="0"/>
              <a:t>и Емил </a:t>
            </a:r>
            <a:r>
              <a:rPr lang="bg-BG" dirty="0" err="1" smtClean="0"/>
              <a:t>Карлов</a:t>
            </a:r>
            <a:r>
              <a:rPr lang="be-BY" dirty="0" smtClean="0"/>
              <a:t> </a:t>
            </a:r>
          </a:p>
          <a:p>
            <a:pPr algn="ctr">
              <a:buNone/>
            </a:pPr>
            <a:r>
              <a:rPr lang="bg-BG" i="1" dirty="0" smtClean="0"/>
              <a:t>Обзор за теоремата на </a:t>
            </a:r>
            <a:r>
              <a:rPr lang="bg-BG" i="1" dirty="0" err="1" smtClean="0"/>
              <a:t>Симсън</a:t>
            </a:r>
            <a:r>
              <a:rPr lang="be-BY" i="1" dirty="0" smtClean="0"/>
              <a:t>, н</a:t>
            </a:r>
            <a:r>
              <a:rPr lang="bg-BG" i="1" dirty="0" err="1" smtClean="0"/>
              <a:t>ейните</a:t>
            </a:r>
            <a:r>
              <a:rPr lang="bg-BG" i="1" dirty="0" smtClean="0"/>
              <a:t> следствия и приложения </a:t>
            </a:r>
          </a:p>
          <a:p>
            <a:pPr>
              <a:buNone/>
            </a:pPr>
            <a:r>
              <a:rPr lang="be-BY" dirty="0" smtClean="0"/>
              <a:t>	(</a:t>
            </a:r>
            <a:r>
              <a:rPr lang="en-US" dirty="0" smtClean="0"/>
              <a:t>Proceedings of the </a:t>
            </a:r>
            <a:r>
              <a:rPr lang="be-BY" dirty="0" smtClean="0"/>
              <a:t>17</a:t>
            </a:r>
            <a:r>
              <a:rPr lang="en-US" baseline="30000" dirty="0" err="1" smtClean="0"/>
              <a:t>th</a:t>
            </a:r>
            <a:r>
              <a:rPr lang="en-US" baseline="30000" dirty="0" smtClean="0"/>
              <a:t> </a:t>
            </a:r>
            <a:r>
              <a:rPr lang="en-US" dirty="0" smtClean="0"/>
              <a:t>Spring Conference of the Union of Bulgarian Mathematicians</a:t>
            </a:r>
            <a:r>
              <a:rPr lang="be-BY" dirty="0" smtClean="0"/>
              <a:t>, 1988)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2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15436" cy="842946"/>
          </a:xfrm>
        </p:spPr>
        <p:txBody>
          <a:bodyPr>
            <a:normAutofit fontScale="90000"/>
          </a:bodyPr>
          <a:lstStyle/>
          <a:p>
            <a:r>
              <a:rPr lang="be-BY" b="1" dirty="0" smtClean="0"/>
              <a:t>Проектно обучение, о</a:t>
            </a:r>
            <a:r>
              <a:rPr lang="bg-BG" b="1" dirty="0" smtClean="0"/>
              <a:t>бучение чрез изследване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e-BY" dirty="0" smtClean="0"/>
              <a:t>Позволява най-висока степен на</a:t>
            </a:r>
            <a:r>
              <a:rPr lang="be-BY" b="1" dirty="0" smtClean="0"/>
              <a:t> адптиране</a:t>
            </a:r>
            <a:r>
              <a:rPr lang="be-BY" dirty="0" smtClean="0"/>
              <a:t> на обучението към способностите и личните предпочитания на ученика, дори в рамките на общо учебно съдържание.</a:t>
            </a:r>
            <a:endParaRPr lang="bg-BG" dirty="0" smtClean="0"/>
          </a:p>
          <a:p>
            <a:r>
              <a:rPr lang="be-BY" dirty="0" smtClean="0"/>
              <a:t>Този вид обучение, широко застъпен в университета,  има място и в училище, особено след въвеждане на обучение до 12 клас, т.е. до 19-годишна възраст</a:t>
            </a:r>
            <a:r>
              <a:rPr lang="be-BY" dirty="0" smtClean="0"/>
              <a:t>. </a:t>
            </a:r>
            <a:endParaRPr lang="be-BY" dirty="0" smtClean="0"/>
          </a:p>
          <a:p>
            <a:r>
              <a:rPr lang="be-BY" dirty="0" smtClean="0"/>
              <a:t>Всъщност, това е индивидуално обучение. </a:t>
            </a:r>
            <a:endParaRPr lang="bg-BG" dirty="0" smtClean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3</a:t>
            </a:fld>
            <a:endParaRPr lang="bg-B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be-BY" b="1" dirty="0" smtClean="0"/>
              <a:t>Индивидуално обучение: необходимост</a:t>
            </a:r>
            <a:r>
              <a:rPr lang="bg-BG" dirty="0" smtClean="0"/>
              <a:t> </a:t>
            </a:r>
            <a:r>
              <a:rPr lang="bg-BG" b="1" dirty="0" smtClean="0"/>
              <a:t>и възможности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rmAutofit fontScale="85000" lnSpcReduction="10000"/>
          </a:bodyPr>
          <a:lstStyle/>
          <a:p>
            <a:r>
              <a:rPr lang="bg-BG" dirty="0" err="1" smtClean="0"/>
              <a:t>Утвържадващата</a:t>
            </a:r>
            <a:r>
              <a:rPr lang="bg-BG" dirty="0" smtClean="0"/>
              <a:t> се нова култура акцентира върху </a:t>
            </a:r>
            <a:r>
              <a:rPr lang="bg-BG" b="1" dirty="0" smtClean="0"/>
              <a:t>по-големия индивидуализъм</a:t>
            </a:r>
            <a:r>
              <a:rPr lang="bg-BG" dirty="0" smtClean="0"/>
              <a:t> и затова се възприема като заплаха за общността. Реорганизира се т.нар. “ролева структура на обществото” и при тази безвъзвратна промяна ерозират и академичните граници.</a:t>
            </a:r>
          </a:p>
          <a:p>
            <a:pPr algn="r">
              <a:buNone/>
            </a:pPr>
            <a:r>
              <a:rPr lang="bg-BG" dirty="0" err="1" smtClean="0"/>
              <a:t>Алвин</a:t>
            </a:r>
            <a:r>
              <a:rPr lang="bg-BG" dirty="0" smtClean="0"/>
              <a:t> </a:t>
            </a:r>
            <a:r>
              <a:rPr lang="bg-BG" dirty="0" err="1" smtClean="0"/>
              <a:t>Тофлър</a:t>
            </a:r>
            <a:r>
              <a:rPr lang="bg-BG" dirty="0" smtClean="0"/>
              <a:t>, </a:t>
            </a:r>
            <a:r>
              <a:rPr lang="bg-BG" i="1" dirty="0" smtClean="0"/>
              <a:t>Революционното богатство</a:t>
            </a:r>
            <a:br>
              <a:rPr lang="bg-BG" i="1" dirty="0" smtClean="0"/>
            </a:br>
            <a:endParaRPr lang="bg-BG" dirty="0" smtClean="0"/>
          </a:p>
          <a:p>
            <a:r>
              <a:rPr lang="bg-BG" dirty="0" smtClean="0"/>
              <a:t>Свободата на избор – по-ефективна мотивация от  практиката на “награди и заплахи”</a:t>
            </a:r>
          </a:p>
          <a:p>
            <a:r>
              <a:rPr lang="bg-BG" dirty="0" smtClean="0"/>
              <a:t>Технологични възможности</a:t>
            </a:r>
          </a:p>
          <a:p>
            <a:pPr>
              <a:buNone/>
            </a:pPr>
            <a:r>
              <a:rPr lang="bg-BG" i="1" dirty="0" smtClean="0"/>
              <a:t>	Ако учениците се чувстват комфортно в интернет, там трябва да се провежда и тяхното обучение.</a:t>
            </a:r>
            <a:r>
              <a:rPr lang="be-BY" i="1" dirty="0" smtClean="0"/>
              <a:t> </a:t>
            </a:r>
            <a:endParaRPr lang="bg-BG" i="1" dirty="0" smtClean="0"/>
          </a:p>
          <a:p>
            <a:pPr algn="r">
              <a:buNone/>
            </a:pPr>
            <a:r>
              <a:rPr lang="be-BY" dirty="0" smtClean="0"/>
              <a:t>Атанас Раденски</a:t>
            </a:r>
            <a:endParaRPr lang="bg-BG" dirty="0" smtClean="0"/>
          </a:p>
          <a:p>
            <a:pPr>
              <a:buNone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4</a:t>
            </a:fld>
            <a:endParaRPr lang="bg-B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 контейнер 1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be-BY" sz="2800" dirty="0" smtClean="0"/>
              <a:t>или</a:t>
            </a:r>
            <a:r>
              <a:rPr lang="be-BY" sz="2800" dirty="0" smtClean="0">
                <a:latin typeface="+mj-lt"/>
              </a:rPr>
              <a:t> обучение, адаптирано към тях</a:t>
            </a:r>
            <a:endParaRPr lang="bg-BG" sz="2800" dirty="0">
              <a:latin typeface="+mj-lt"/>
            </a:endParaRPr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b="1" dirty="0" smtClean="0"/>
              <a:t>Образователна система, която моделира учениците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5</a:t>
            </a:fld>
            <a:endParaRPr lang="bg-B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Адаптирано обучение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02348"/>
          </a:xfrm>
        </p:spPr>
        <p:txBody>
          <a:bodyPr>
            <a:normAutofit fontScale="85000" lnSpcReduction="20000"/>
          </a:bodyPr>
          <a:lstStyle/>
          <a:p>
            <a:r>
              <a:rPr lang="be-BY" dirty="0" smtClean="0"/>
              <a:t>Педагогическите модели са </a:t>
            </a:r>
            <a:r>
              <a:rPr lang="be-BY" b="1" dirty="0" smtClean="0"/>
              <a:t>ефективни</a:t>
            </a:r>
            <a:r>
              <a:rPr lang="be-BY" dirty="0" smtClean="0"/>
              <a:t> в степента, в която са адаптирани (затова трудно се пренасят от една учебна ситуация в друга). </a:t>
            </a:r>
          </a:p>
          <a:p>
            <a:r>
              <a:rPr lang="be-BY" dirty="0" smtClean="0"/>
              <a:t>Адаптирани </a:t>
            </a:r>
            <a:r>
              <a:rPr lang="be-BY" b="1" dirty="0" smtClean="0"/>
              <a:t>към</a:t>
            </a:r>
            <a:r>
              <a:rPr lang="be-BY" dirty="0" smtClean="0"/>
              <a:t> </a:t>
            </a:r>
            <a:br>
              <a:rPr lang="be-BY" dirty="0" smtClean="0"/>
            </a:br>
            <a:r>
              <a:rPr lang="be-BY" dirty="0" smtClean="0"/>
              <a:t>	познавателните интереси</a:t>
            </a:r>
            <a:br>
              <a:rPr lang="be-BY" dirty="0" smtClean="0"/>
            </a:br>
            <a:r>
              <a:rPr lang="be-BY" dirty="0" smtClean="0"/>
              <a:t>	нивото на знанията и уменията</a:t>
            </a:r>
            <a:br>
              <a:rPr lang="be-BY" dirty="0" smtClean="0"/>
            </a:br>
            <a:r>
              <a:rPr lang="be-BY" dirty="0" smtClean="0"/>
              <a:t>	личностните характеристики на ученика. </a:t>
            </a:r>
            <a:endParaRPr lang="bg-BG" dirty="0" smtClean="0"/>
          </a:p>
          <a:p>
            <a:pPr>
              <a:buNone/>
            </a:pPr>
            <a:r>
              <a:rPr lang="be-BY" b="1" dirty="0" smtClean="0"/>
              <a:t>	“</a:t>
            </a:r>
            <a:r>
              <a:rPr lang="be-BY" b="1" i="1" dirty="0" smtClean="0"/>
              <a:t>Какво </a:t>
            </a:r>
            <a:r>
              <a:rPr lang="be-BY" i="1" dirty="0" smtClean="0"/>
              <a:t>запомняме се определя от нашите интереси, докато </a:t>
            </a:r>
            <a:r>
              <a:rPr lang="be-BY" b="1" i="1" dirty="0" smtClean="0"/>
              <a:t>как</a:t>
            </a:r>
            <a:r>
              <a:rPr lang="be-BY" i="1" dirty="0" smtClean="0"/>
              <a:t> запомняме се определя от характера и темперамента ни</a:t>
            </a:r>
            <a:r>
              <a:rPr lang="be-BY" dirty="0" smtClean="0"/>
              <a:t>. “</a:t>
            </a:r>
            <a:endParaRPr lang="bg-BG" dirty="0" smtClean="0"/>
          </a:p>
          <a:p>
            <a:pPr algn="r">
              <a:buNone/>
            </a:pPr>
            <a:r>
              <a:rPr lang="en-US" dirty="0" smtClean="0"/>
              <a:t> Frederic Bartlett</a:t>
            </a:r>
            <a:r>
              <a:rPr lang="be-BY" dirty="0" smtClean="0"/>
              <a:t>, </a:t>
            </a:r>
            <a:r>
              <a:rPr lang="en-US" i="1" dirty="0" smtClean="0"/>
              <a:t>Remembering</a:t>
            </a:r>
            <a:endParaRPr lang="bg-BG" i="1" dirty="0" smtClean="0"/>
          </a:p>
          <a:p>
            <a:r>
              <a:rPr lang="bg-BG" dirty="0" smtClean="0"/>
              <a:t>Разглеждането на мисловния процес в зависимост от това дали в него преобладава действието (практическо-действено), образа (художествено) или понятието (абстрактно) дава друга насока за адаптиране на обучението. 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6</a:t>
            </a:fld>
            <a:endParaRPr lang="bg-B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Адаптирано обучение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e-BY" dirty="0" smtClean="0"/>
              <a:t>Адаптивност </a:t>
            </a:r>
            <a:r>
              <a:rPr lang="be-BY" b="1" dirty="0" smtClean="0"/>
              <a:t>на</a:t>
            </a:r>
            <a:r>
              <a:rPr lang="be-BY" dirty="0" smtClean="0"/>
              <a:t/>
            </a:r>
            <a:br>
              <a:rPr lang="be-BY" dirty="0" smtClean="0"/>
            </a:br>
            <a:r>
              <a:rPr lang="be-BY" dirty="0" smtClean="0"/>
              <a:t>	учебни цели</a:t>
            </a:r>
            <a:br>
              <a:rPr lang="be-BY" dirty="0" smtClean="0"/>
            </a:br>
            <a:r>
              <a:rPr lang="be-BY" dirty="0" smtClean="0"/>
              <a:t>	учебно съдържание, структура, обем, сложност</a:t>
            </a:r>
            <a:br>
              <a:rPr lang="be-BY" dirty="0" smtClean="0"/>
            </a:br>
            <a:r>
              <a:rPr lang="be-BY" dirty="0" smtClean="0"/>
              <a:t>	методи за преподаване</a:t>
            </a:r>
            <a:br>
              <a:rPr lang="be-BY" dirty="0" smtClean="0"/>
            </a:br>
            <a:r>
              <a:rPr lang="be-BY" dirty="0" smtClean="0"/>
              <a:t>	средства за комуникация,</a:t>
            </a:r>
          </a:p>
          <a:p>
            <a:pPr>
              <a:buNone/>
            </a:pPr>
            <a:r>
              <a:rPr lang="be-BY" dirty="0" smtClean="0"/>
              <a:t>		..................................... ?</a:t>
            </a:r>
          </a:p>
          <a:p>
            <a:pPr>
              <a:buNone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7</a:t>
            </a:fld>
            <a:endParaRPr lang="bg-B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be-BY" b="1" dirty="0" smtClean="0"/>
              <a:t>Поглед към </a:t>
            </a:r>
            <a:r>
              <a:rPr lang="bg-BG" b="1" dirty="0" smtClean="0"/>
              <a:t>образователния модел в Дания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03920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2400" dirty="0" smtClean="0"/>
              <a:t>Датското масово училище (</a:t>
            </a:r>
            <a:r>
              <a:rPr lang="da-DK" sz="2400" dirty="0" smtClean="0"/>
              <a:t>Folkeskole</a:t>
            </a:r>
            <a:r>
              <a:rPr lang="bg-BG" sz="2400" dirty="0" smtClean="0"/>
              <a:t>)</a:t>
            </a:r>
            <a:r>
              <a:rPr lang="be-BY" sz="2400" dirty="0" smtClean="0"/>
              <a:t>:</a:t>
            </a:r>
            <a:endParaRPr lang="bg-BG" sz="2400" dirty="0" smtClean="0"/>
          </a:p>
          <a:p>
            <a:pPr lvl="0"/>
            <a:r>
              <a:rPr lang="be-BY" sz="2400" dirty="0" smtClean="0"/>
              <a:t>не е </a:t>
            </a:r>
            <a:r>
              <a:rPr lang="da-DK" sz="2400" dirty="0" smtClean="0"/>
              <a:t>examination</a:t>
            </a:r>
            <a:r>
              <a:rPr lang="bg-BG" sz="2400" dirty="0" smtClean="0"/>
              <a:t>-</a:t>
            </a:r>
            <a:r>
              <a:rPr lang="da-DK" sz="2400" dirty="0" smtClean="0"/>
              <a:t>oriented</a:t>
            </a:r>
            <a:endParaRPr lang="bg-BG" sz="2400" dirty="0" smtClean="0"/>
          </a:p>
          <a:p>
            <a:pPr lvl="0"/>
            <a:r>
              <a:rPr lang="be-BY" sz="2400" dirty="0" smtClean="0"/>
              <a:t>изградено на принципа на диференцирано обучение</a:t>
            </a:r>
            <a:endParaRPr lang="bg-BG" sz="2400" dirty="0" smtClean="0"/>
          </a:p>
          <a:p>
            <a:pPr lvl="0"/>
            <a:r>
              <a:rPr lang="be-BY" sz="2400" dirty="0" smtClean="0"/>
              <a:t>дава възможност за обучение по всеки предмет на ниво </a:t>
            </a:r>
            <a:r>
              <a:rPr lang="da-DK" sz="2400" dirty="0" smtClean="0"/>
              <a:t>C</a:t>
            </a:r>
            <a:r>
              <a:rPr lang="ru-RU" sz="2400" dirty="0" smtClean="0"/>
              <a:t>, </a:t>
            </a:r>
            <a:r>
              <a:rPr lang="da-DK" sz="2400" dirty="0" smtClean="0"/>
              <a:t>B </a:t>
            </a:r>
            <a:r>
              <a:rPr lang="bg-BG" sz="2400" dirty="0" smtClean="0"/>
              <a:t>или </a:t>
            </a:r>
            <a:r>
              <a:rPr lang="da-DK" sz="2400" dirty="0" smtClean="0"/>
              <a:t>A</a:t>
            </a:r>
            <a:r>
              <a:rPr lang="bg-BG" sz="2400" dirty="0" smtClean="0"/>
              <a:t> в зависимост от фокуса и дълбочината на изучаване</a:t>
            </a:r>
          </a:p>
          <a:p>
            <a:pPr lvl="0"/>
            <a:r>
              <a:rPr lang="be-BY" sz="2400" dirty="0" smtClean="0"/>
              <a:t>в</a:t>
            </a:r>
            <a:r>
              <a:rPr lang="bg-BG" sz="2400" dirty="0" err="1" smtClean="0"/>
              <a:t>сяко</a:t>
            </a:r>
            <a:r>
              <a:rPr lang="bg-BG" sz="2400" dirty="0" smtClean="0"/>
              <a:t> училище и учител има свобода</a:t>
            </a:r>
            <a:r>
              <a:rPr lang="bg-BG" sz="2400" b="1" dirty="0" smtClean="0"/>
              <a:t> </a:t>
            </a:r>
            <a:r>
              <a:rPr lang="bg-BG" sz="2400" dirty="0" smtClean="0"/>
              <a:t>за избор на учебни материали и методи</a:t>
            </a:r>
            <a:r>
              <a:rPr lang="be-BY" sz="2400" b="1" dirty="0" smtClean="0"/>
              <a:t> </a:t>
            </a:r>
            <a:r>
              <a:rPr lang="be-BY" sz="2400" dirty="0" smtClean="0"/>
              <a:t>за преподаване</a:t>
            </a:r>
            <a:endParaRPr lang="bg-BG" sz="2400" dirty="0" smtClean="0"/>
          </a:p>
          <a:p>
            <a:pPr>
              <a:buNone/>
            </a:pPr>
            <a:endParaRPr lang="bg-BG" sz="2400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8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be-BY" b="1" dirty="0" smtClean="0"/>
              <a:t>Поглед към </a:t>
            </a:r>
            <a:r>
              <a:rPr lang="bg-BG" b="1" dirty="0" smtClean="0"/>
              <a:t>образователния модел в Дания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0234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be-BY" sz="3400" dirty="0" smtClean="0"/>
              <a:t>оценява по </a:t>
            </a:r>
            <a:r>
              <a:rPr lang="bg-BG" sz="3400" dirty="0" smtClean="0"/>
              <a:t>общи за страната стандарти; национални </a:t>
            </a:r>
            <a:r>
              <a:rPr lang="be-BY" sz="3400" dirty="0" smtClean="0"/>
              <a:t>(а</a:t>
            </a:r>
            <a:r>
              <a:rPr lang="bg-BG" sz="3400" dirty="0" err="1" smtClean="0"/>
              <a:t>даптивни</a:t>
            </a:r>
            <a:r>
              <a:rPr lang="bg-BG" sz="3400" dirty="0" smtClean="0"/>
              <a:t> компютърни</a:t>
            </a:r>
            <a:r>
              <a:rPr lang="be-BY" sz="3400" dirty="0" smtClean="0"/>
              <a:t>)</a:t>
            </a:r>
            <a:r>
              <a:rPr lang="bg-BG" sz="3400" dirty="0" smtClean="0"/>
              <a:t> тестове по основните предмети; външно оценяване.</a:t>
            </a:r>
            <a:r>
              <a:rPr lang="be-BY" sz="3400" dirty="0" smtClean="0"/>
              <a:t> З</a:t>
            </a:r>
            <a:r>
              <a:rPr lang="bg-BG" sz="3400" dirty="0" smtClean="0"/>
              <a:t>а всеки предмет има специфична система за оценяване; оценките не се сумират или осредняват.</a:t>
            </a:r>
            <a:r>
              <a:rPr lang="be-BY" sz="3400" dirty="0" smtClean="0"/>
              <a:t> Р</a:t>
            </a:r>
            <a:r>
              <a:rPr lang="bg-BG" sz="3400" dirty="0" err="1" smtClean="0"/>
              <a:t>езултатите</a:t>
            </a:r>
            <a:r>
              <a:rPr lang="bg-BG" sz="3400" dirty="0" smtClean="0"/>
              <a:t>  </a:t>
            </a:r>
            <a:r>
              <a:rPr lang="be-BY" sz="3400" dirty="0" smtClean="0"/>
              <a:t>са конфиденциални и н</a:t>
            </a:r>
            <a:r>
              <a:rPr lang="bg-BG" sz="3400" dirty="0" smtClean="0"/>
              <a:t>е позволяват </a:t>
            </a:r>
            <a:r>
              <a:rPr lang="bg-BG" sz="3400" dirty="0" err="1" smtClean="0"/>
              <a:t>сравн</a:t>
            </a:r>
            <a:r>
              <a:rPr lang="be-BY" sz="3400" dirty="0" smtClean="0"/>
              <a:t>я</a:t>
            </a:r>
            <a:r>
              <a:rPr lang="bg-BG" sz="3400" dirty="0" err="1" smtClean="0"/>
              <a:t>ване</a:t>
            </a:r>
            <a:r>
              <a:rPr lang="bg-BG" sz="3400" dirty="0" smtClean="0"/>
              <a:t> на учениците. </a:t>
            </a:r>
          </a:p>
          <a:p>
            <a:pPr lvl="0"/>
            <a:r>
              <a:rPr lang="be-BY" sz="3400" dirty="0" smtClean="0"/>
              <a:t>На основа на тези резултати се</a:t>
            </a:r>
            <a:r>
              <a:rPr lang="bg-BG" sz="3400" dirty="0" smtClean="0"/>
              <a:t> разработва </a:t>
            </a:r>
            <a:r>
              <a:rPr lang="bg-BG" sz="3400" b="1" dirty="0" smtClean="0"/>
              <a:t>индивидуален план за обучение на всеки ученик за всеки клас</a:t>
            </a:r>
            <a:endParaRPr lang="bg-BG" sz="3400" dirty="0" smtClean="0"/>
          </a:p>
          <a:p>
            <a:pPr lvl="0"/>
            <a:r>
              <a:rPr lang="bg-BG" sz="3400" dirty="0" smtClean="0"/>
              <a:t>Учебните планове включват </a:t>
            </a:r>
            <a:r>
              <a:rPr lang="bg-BG" sz="3400" b="1" dirty="0" smtClean="0"/>
              <a:t>интердисциплинарни курсове</a:t>
            </a:r>
            <a:r>
              <a:rPr lang="bg-BG" sz="3400" dirty="0" smtClean="0"/>
              <a:t>.</a:t>
            </a:r>
          </a:p>
          <a:p>
            <a:pPr lvl="0"/>
            <a:r>
              <a:rPr lang="bg-BG" sz="3400" dirty="0" smtClean="0"/>
              <a:t>В последните класове </a:t>
            </a:r>
            <a:r>
              <a:rPr lang="be-BY" sz="3400" dirty="0" smtClean="0"/>
              <a:t>учениците </a:t>
            </a:r>
            <a:r>
              <a:rPr lang="bg-BG" sz="3400" dirty="0" smtClean="0"/>
              <a:t>имат възможност да разработят и представят интердисциплинарен </a:t>
            </a:r>
            <a:r>
              <a:rPr lang="bg-BG" sz="3400" b="1" dirty="0" smtClean="0"/>
              <a:t>проект</a:t>
            </a:r>
            <a:r>
              <a:rPr lang="bg-BG" sz="3400" dirty="0" smtClean="0"/>
              <a:t> и</a:t>
            </a:r>
            <a:r>
              <a:rPr lang="be-BY" sz="3400" dirty="0" smtClean="0"/>
              <a:t>,</a:t>
            </a:r>
            <a:r>
              <a:rPr lang="bg-BG" sz="3400" dirty="0" smtClean="0"/>
              <a:t> по желание, да получат оценка за него.</a:t>
            </a:r>
          </a:p>
          <a:p>
            <a:pPr lvl="0"/>
            <a:r>
              <a:rPr lang="bg-BG" sz="3400" b="1" dirty="0" smtClean="0"/>
              <a:t>Всички училища използват </a:t>
            </a:r>
            <a:r>
              <a:rPr lang="da-DK" sz="3400" b="1" dirty="0" smtClean="0"/>
              <a:t>Learning Management System</a:t>
            </a:r>
            <a:r>
              <a:rPr lang="bg-BG" sz="3400" b="1" dirty="0" smtClean="0"/>
              <a:t> в ежедневните си комуникации</a:t>
            </a:r>
            <a:r>
              <a:rPr lang="bg-BG" sz="3400" dirty="0" smtClean="0"/>
              <a:t>. </a:t>
            </a:r>
            <a:r>
              <a:rPr lang="be-BY" sz="3400" dirty="0" smtClean="0"/>
              <a:t>По този начин </a:t>
            </a:r>
            <a:r>
              <a:rPr lang="bg-BG" sz="3400" dirty="0" smtClean="0"/>
              <a:t>се стимулира процеса на обучение и се да</a:t>
            </a:r>
            <a:r>
              <a:rPr lang="be-BY" sz="3400" dirty="0" smtClean="0"/>
              <a:t>ва практическа </a:t>
            </a:r>
            <a:r>
              <a:rPr lang="bg-BG" sz="3400" dirty="0" smtClean="0"/>
              <a:t>възможност за диференцирано обучение. 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FF99-8F41-4547-96E0-6B3F16039FFC}" type="slidenum">
              <a:rPr lang="bg-BG" smtClean="0"/>
              <a:pPr/>
              <a:t>9</a:t>
            </a:fld>
            <a:endParaRPr lang="bg-BG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ждански">
  <a:themeElements>
    <a:clrScheme name="Граждански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Граждански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раждански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286</TotalTime>
  <Words>589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Граждански</vt:lpstr>
      <vt:lpstr>Върху един модел за индивидуално обучение по математика</vt:lpstr>
      <vt:lpstr>Два проекта от Лятната изследователска школа на УИ, 2011</vt:lpstr>
      <vt:lpstr>Проектно обучение, обучение чрез изследване</vt:lpstr>
      <vt:lpstr>Индивидуално обучение: необходимост и възможности</vt:lpstr>
      <vt:lpstr>Образователна система, която моделира учениците</vt:lpstr>
      <vt:lpstr>Адаптирано обучение</vt:lpstr>
      <vt:lpstr>Адаптирано обучение</vt:lpstr>
      <vt:lpstr>Поглед към образователния модел в Дания</vt:lpstr>
      <vt:lpstr>Поглед към образователния модел в Дания</vt:lpstr>
      <vt:lpstr>Обратно в класната стая</vt:lpstr>
      <vt:lpstr>Теория на тълпите (или на масите)</vt:lpstr>
      <vt:lpstr>Теория на тълпите (или на масите)</vt:lpstr>
      <vt:lpstr>Класната стая от гледна точка на теорията на тълпите</vt:lpstr>
      <vt:lpstr>Необходимост от дискусия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Върху един модел за индивидуално обучение по математика</dc:title>
  <dc:creator>Ира</dc:creator>
  <cp:lastModifiedBy>User</cp:lastModifiedBy>
  <cp:revision>43</cp:revision>
  <dcterms:created xsi:type="dcterms:W3CDTF">2011-10-18T06:37:01Z</dcterms:created>
  <dcterms:modified xsi:type="dcterms:W3CDTF">2012-05-07T19:36:25Z</dcterms:modified>
</cp:coreProperties>
</file>