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71" r:id="rId4"/>
    <p:sldId id="266" r:id="rId5"/>
    <p:sldId id="272" r:id="rId6"/>
    <p:sldId id="273" r:id="rId7"/>
    <p:sldId id="269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D236"/>
    <a:srgbClr val="8DA375"/>
    <a:srgbClr val="C1CF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794" autoAdjust="0"/>
  </p:normalViewPr>
  <p:slideViewPr>
    <p:cSldViewPr snapToGrid="0" snapToObjects="1">
      <p:cViewPr>
        <p:scale>
          <a:sx n="60" d="100"/>
          <a:sy n="60" d="100"/>
        </p:scale>
        <p:origin x="-264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1DB13-8B38-B042-8945-119E2A2B7D54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A12D4-6A2B-9E46-B80F-705C9EA32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45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12D4-6A2B-9E46-B80F-705C9EA321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29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12D4-6A2B-9E46-B80F-705C9EA321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97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12D4-6A2B-9E46-B80F-705C9EA321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97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12D4-6A2B-9E46-B80F-705C9EA321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38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12D4-6A2B-9E46-B80F-705C9EA321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38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12D4-6A2B-9E46-B80F-705C9EA321A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97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E1BD8-D732-3649-BF4F-B81352AC8426}" type="datetimeFigureOut">
              <a:rPr lang="en-US" smtClean="0"/>
              <a:t>2014-11-29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Centre for Research in Mathematics Education, University of Nottingham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E06CA-0160-C047-90C8-0DF1167D882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ascil_Logo_4C.eps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33917" y="6070600"/>
            <a:ext cx="1117600" cy="571500"/>
          </a:xfrm>
          <a:prstGeom prst="rect">
            <a:avLst/>
          </a:prstGeom>
        </p:spPr>
      </p:pic>
      <p:pic>
        <p:nvPicPr>
          <p:cNvPr id="8" name="Grafik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287" y="6149025"/>
            <a:ext cx="850354" cy="572450"/>
          </a:xfrm>
          <a:prstGeom prst="rect">
            <a:avLst/>
          </a:prstGeom>
        </p:spPr>
      </p:pic>
      <p:pic>
        <p:nvPicPr>
          <p:cNvPr id="9" name="Grafik 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7193" y="6149025"/>
            <a:ext cx="708094" cy="57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.uk/url?url=http://mom.me/in-the-loop/7930-video-deaf-boy-hears-fathers-voice-first-time/&amp;rct=j&amp;frm=1&amp;q=&amp;esrc=s&amp;sa=U&amp;ei=wGvrU9KmO66p7Abd1IDoAQ&amp;ved=0CB4Q9QEwBA&amp;usg=AFQjCNGYgeKzhX6sL1oD19JsvBOqrN-6VQ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u9Ja4wyUa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continuingeducation.com/Audiolog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030148" y="1083822"/>
            <a:ext cx="7115536" cy="16495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3600" dirty="0" smtClean="0"/>
              <a:t>Задача на месеца</a:t>
            </a: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  <a:p>
            <a:r>
              <a:rPr lang="en-GB" sz="3600" dirty="0">
                <a:solidFill>
                  <a:srgbClr val="8DA375"/>
                </a:solidFill>
              </a:rPr>
              <a:t> </a:t>
            </a:r>
            <a:r>
              <a:rPr lang="bg-BG" sz="3600" dirty="0" smtClean="0">
                <a:solidFill>
                  <a:srgbClr val="8DA375"/>
                </a:solidFill>
              </a:rPr>
              <a:t>Проблем със слуха</a:t>
            </a:r>
            <a:endParaRPr lang="en-US" sz="3600" dirty="0">
              <a:solidFill>
                <a:srgbClr val="8DA375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371600" y="3277373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/>
          </a:p>
        </p:txBody>
      </p:sp>
      <p:pic>
        <p:nvPicPr>
          <p:cNvPr id="5" name="Picture 4" descr="https://encrypted-tbn1.gstatic.com/images?q=tbn:ANd9GcQjoCNW6qlmhj7VwXMuX1Z-Vcs6mpOyuS0OX_QmSt0CoYDIFFkft3V1ms5K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987" y="3277373"/>
            <a:ext cx="3437680" cy="23860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2287" y="331788"/>
            <a:ext cx="5029199" cy="1143000"/>
          </a:xfrm>
        </p:spPr>
        <p:txBody>
          <a:bodyPr>
            <a:normAutofit/>
          </a:bodyPr>
          <a:lstStyle/>
          <a:p>
            <a:r>
              <a:rPr lang="bg-BG" sz="4000" dirty="0" smtClean="0"/>
              <a:t>Преглед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028" y="1335892"/>
            <a:ext cx="8213833" cy="42507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g-BG" sz="2600" dirty="0" smtClean="0"/>
              <a:t>Цели</a:t>
            </a:r>
            <a:r>
              <a:rPr lang="en-GB" sz="2600" dirty="0" smtClean="0"/>
              <a:t>: </a:t>
            </a:r>
          </a:p>
          <a:p>
            <a:pPr lvl="0"/>
            <a:r>
              <a:rPr lang="bg-BG" sz="2600" dirty="0" smtClean="0"/>
              <a:t>Да се създаде и използва прост тест на слуха</a:t>
            </a:r>
            <a:r>
              <a:rPr lang="en-US" sz="2600" dirty="0" smtClean="0"/>
              <a:t>;</a:t>
            </a:r>
            <a:endParaRPr lang="en-GB" sz="2600" dirty="0"/>
          </a:p>
          <a:p>
            <a:r>
              <a:rPr lang="bg-BG" sz="2600" dirty="0" smtClean="0"/>
              <a:t>Д</a:t>
            </a:r>
            <a:r>
              <a:rPr lang="bg-BG" sz="2600" dirty="0" smtClean="0"/>
              <a:t>а </a:t>
            </a:r>
            <a:r>
              <a:rPr lang="bg-BG" sz="2600" dirty="0" smtClean="0"/>
              <a:t>се </a:t>
            </a:r>
            <a:r>
              <a:rPr lang="bg-BG" sz="2600" dirty="0" smtClean="0"/>
              <a:t>сравнят </a:t>
            </a:r>
            <a:r>
              <a:rPr lang="bg-BG" sz="2600" dirty="0" smtClean="0"/>
              <a:t>критично </a:t>
            </a:r>
            <a:r>
              <a:rPr lang="bg-BG" sz="2600" dirty="0" smtClean="0"/>
              <a:t>дизайните</a:t>
            </a:r>
            <a:r>
              <a:rPr lang="en-US" sz="2600" dirty="0" smtClean="0"/>
              <a:t>;</a:t>
            </a:r>
            <a:r>
              <a:rPr lang="en-GB" sz="2600" dirty="0" smtClean="0"/>
              <a:t> </a:t>
            </a:r>
            <a:endParaRPr lang="en-GB" sz="2600" dirty="0" smtClean="0"/>
          </a:p>
          <a:p>
            <a:pPr lvl="0"/>
            <a:r>
              <a:rPr lang="bg-BG" sz="2600" dirty="0" smtClean="0"/>
              <a:t>Да се разбере работата на </a:t>
            </a:r>
            <a:r>
              <a:rPr lang="bg-BG" sz="2600" dirty="0" err="1" smtClean="0"/>
              <a:t>аудиолога</a:t>
            </a:r>
            <a:r>
              <a:rPr lang="en-US" sz="2600" dirty="0" smtClean="0"/>
              <a:t>;</a:t>
            </a:r>
            <a:endParaRPr lang="en-GB" sz="2600" dirty="0"/>
          </a:p>
          <a:p>
            <a:pPr marL="0" indent="0">
              <a:buNone/>
            </a:pPr>
            <a:r>
              <a:rPr lang="bg-BG" sz="2600" dirty="0" smtClean="0"/>
              <a:t>Ние ще</a:t>
            </a:r>
            <a:r>
              <a:rPr lang="en-GB" sz="2600" dirty="0" smtClean="0"/>
              <a:t>:</a:t>
            </a:r>
            <a:endParaRPr lang="en-GB" sz="2600" dirty="0"/>
          </a:p>
          <a:p>
            <a:r>
              <a:rPr lang="bg-BG" sz="2600" dirty="0" smtClean="0"/>
              <a:t>Работим в </a:t>
            </a:r>
            <a:r>
              <a:rPr lang="bg-BG" sz="2600" dirty="0" smtClean="0"/>
              <a:t>група за създаване на </a:t>
            </a:r>
            <a:r>
              <a:rPr lang="bg-BG" sz="2600" dirty="0" smtClean="0"/>
              <a:t>прост </a:t>
            </a:r>
            <a:r>
              <a:rPr lang="bg-BG" sz="2600" dirty="0"/>
              <a:t>тест на слуха</a:t>
            </a:r>
            <a:r>
              <a:rPr lang="en-US" sz="2600" dirty="0" smtClean="0"/>
              <a:t>;</a:t>
            </a:r>
          </a:p>
          <a:p>
            <a:r>
              <a:rPr lang="bg-BG" sz="2600" dirty="0" smtClean="0"/>
              <a:t>Научим за различните видове загуба на слух и </a:t>
            </a:r>
            <a:r>
              <a:rPr lang="bg-BG" sz="2600" dirty="0" smtClean="0"/>
              <a:t>как </a:t>
            </a:r>
            <a:r>
              <a:rPr lang="bg-BG" sz="2600" dirty="0" smtClean="0"/>
              <a:t>се </a:t>
            </a:r>
            <a:r>
              <a:rPr lang="bg-BG" sz="2600" dirty="0" err="1" smtClean="0"/>
              <a:t>диагностицират</a:t>
            </a:r>
            <a:r>
              <a:rPr lang="bg-BG" sz="2600" dirty="0" smtClean="0"/>
              <a:t> те</a:t>
            </a:r>
            <a:r>
              <a:rPr lang="en-US" sz="2600" dirty="0" smtClean="0"/>
              <a:t>;</a:t>
            </a:r>
            <a:endParaRPr lang="en-GB" sz="2600" dirty="0"/>
          </a:p>
          <a:p>
            <a:pPr lvl="0"/>
            <a:r>
              <a:rPr lang="bg-BG" sz="2600" dirty="0" smtClean="0"/>
              <a:t>Работим </a:t>
            </a:r>
            <a:r>
              <a:rPr lang="bg-BG" sz="2600" dirty="0" smtClean="0"/>
              <a:t>като </a:t>
            </a:r>
            <a:r>
              <a:rPr lang="bg-BG" sz="2600" dirty="0" err="1" smtClean="0"/>
              <a:t>аудиолог</a:t>
            </a:r>
            <a:r>
              <a:rPr lang="bg-BG" sz="2600" dirty="0" smtClean="0"/>
              <a:t>, който </a:t>
            </a:r>
            <a:r>
              <a:rPr lang="bg-BG" sz="2600" dirty="0" err="1" smtClean="0"/>
              <a:t>диагностицира</a:t>
            </a:r>
            <a:r>
              <a:rPr lang="bg-BG" sz="2600" dirty="0" smtClean="0"/>
              <a:t> </a:t>
            </a:r>
            <a:r>
              <a:rPr lang="bg-BG" sz="2600" dirty="0" smtClean="0"/>
              <a:t>един обичаен проблем със </a:t>
            </a:r>
            <a:r>
              <a:rPr lang="bg-BG" sz="2600" dirty="0"/>
              <a:t>слуха от </a:t>
            </a:r>
            <a:r>
              <a:rPr lang="bg-BG" sz="2600" dirty="0" err="1" smtClean="0"/>
              <a:t>аудиограми</a:t>
            </a:r>
            <a:r>
              <a:rPr lang="en-US" sz="2600" dirty="0" smtClean="0"/>
              <a:t>.</a:t>
            </a:r>
            <a:endParaRPr lang="en-GB" sz="2600" dirty="0"/>
          </a:p>
          <a:p>
            <a:pPr marL="0" indent="0">
              <a:buNone/>
            </a:pPr>
            <a:endParaRPr lang="en-GB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699" y="451676"/>
            <a:ext cx="7008430" cy="119534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bg-BG" dirty="0" smtClean="0"/>
              <a:t>Дискусия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25033" y="1615453"/>
            <a:ext cx="80212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 </a:t>
            </a:r>
          </a:p>
          <a:p>
            <a:r>
              <a:rPr lang="en-GB" sz="2400" dirty="0"/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625033" y="1667575"/>
            <a:ext cx="802125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600" dirty="0" smtClean="0"/>
              <a:t>Статистическите данни сочат, че</a:t>
            </a:r>
            <a:r>
              <a:rPr lang="en-US" sz="2600" dirty="0" smtClean="0"/>
              <a:t>:</a:t>
            </a:r>
            <a:endParaRPr lang="en-GB" sz="2600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1 </a:t>
            </a:r>
            <a:r>
              <a:rPr lang="bg-BG" sz="2600" dirty="0" smtClean="0"/>
              <a:t>от </a:t>
            </a:r>
            <a:r>
              <a:rPr lang="en-US" sz="2600" dirty="0" smtClean="0"/>
              <a:t>6 </a:t>
            </a:r>
            <a:r>
              <a:rPr lang="bg-BG" sz="2600" dirty="0" smtClean="0"/>
              <a:t>страда от намален слух</a:t>
            </a:r>
            <a:r>
              <a:rPr lang="en-US" sz="2600" dirty="0" smtClean="0"/>
              <a:t>;</a:t>
            </a:r>
            <a:endParaRPr lang="en-GB" sz="26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1</a:t>
            </a:r>
            <a:r>
              <a:rPr lang="bg-BG" sz="2600" dirty="0" smtClean="0"/>
              <a:t> от 30 носи слухов апарат;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1 </a:t>
            </a:r>
            <a:r>
              <a:rPr lang="bg-BG" sz="2600" dirty="0" smtClean="0"/>
              <a:t>от </a:t>
            </a:r>
            <a:r>
              <a:rPr lang="en-US" sz="2600" dirty="0" smtClean="0"/>
              <a:t>10 </a:t>
            </a:r>
            <a:r>
              <a:rPr lang="bg-BG" sz="2600" dirty="0"/>
              <a:t>би имал полза от слухов апарат</a:t>
            </a:r>
            <a:r>
              <a:rPr lang="en-US" sz="2600" dirty="0"/>
              <a:t>.</a:t>
            </a:r>
            <a:endParaRPr lang="en-GB" sz="2600" dirty="0"/>
          </a:p>
          <a:p>
            <a:pPr lvl="0"/>
            <a:endParaRPr lang="en-GB" sz="2600" dirty="0"/>
          </a:p>
          <a:p>
            <a:r>
              <a:rPr lang="en-US" sz="2600" dirty="0"/>
              <a:t> </a:t>
            </a:r>
            <a:endParaRPr lang="en-GB" sz="2600" dirty="0"/>
          </a:p>
        </p:txBody>
      </p:sp>
      <p:pic>
        <p:nvPicPr>
          <p:cNvPr id="9" name="Picture 2" descr="Audiology Services at Therapies Summer Hi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896" y="3514234"/>
            <a:ext cx="2522155" cy="229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051736" y="3829554"/>
            <a:ext cx="45314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400" dirty="0" smtClean="0"/>
              <a:t>Има много степени на загуба на </a:t>
            </a:r>
            <a:r>
              <a:rPr lang="bg-BG" sz="2400" dirty="0" smtClean="0"/>
              <a:t>слуха </a:t>
            </a:r>
            <a:r>
              <a:rPr lang="bg-BG" sz="2400" dirty="0" smtClean="0"/>
              <a:t>от добро чуване до пълна глухота, като с напредването на възрастта слухът </a:t>
            </a:r>
            <a:r>
              <a:rPr lang="bg-BG" sz="2400" dirty="0" smtClean="0"/>
              <a:t>по естествен начин се </a:t>
            </a:r>
            <a:r>
              <a:rPr lang="bg-BG" sz="2400" dirty="0" smtClean="0"/>
              <a:t>влошава</a:t>
            </a:r>
            <a:r>
              <a:rPr lang="en-US" sz="2400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3599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915" y="274638"/>
            <a:ext cx="6910087" cy="1624271"/>
          </a:xfrm>
        </p:spPr>
        <p:txBody>
          <a:bodyPr>
            <a:normAutofit/>
          </a:bodyPr>
          <a:lstStyle/>
          <a:p>
            <a:r>
              <a:rPr lang="bg-BG" sz="4000" dirty="0" smtClean="0"/>
              <a:t>Социален проблем</a:t>
            </a:r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631164" y="2074191"/>
            <a:ext cx="73410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400" dirty="0"/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4497" y="1576480"/>
            <a:ext cx="841878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Проблемите със слуха могат да доведат до следните социални проблеми:</a:t>
            </a: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sz="2400" dirty="0" smtClean="0"/>
              <a:t>Трудно участие в разговори</a:t>
            </a:r>
            <a:r>
              <a:rPr lang="en-US" sz="2400" dirty="0" smtClean="0"/>
              <a:t>;</a:t>
            </a: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sz="2400" dirty="0" smtClean="0"/>
              <a:t>Трудно чуване в групова ситуация, особено с шумов фон</a:t>
            </a:r>
            <a:r>
              <a:rPr lang="en-US" sz="2400" dirty="0" smtClean="0"/>
              <a:t>;</a:t>
            </a: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sz="2400" dirty="0" smtClean="0"/>
              <a:t>По-добро чуване на мъжки, отколкото на женски гласове</a:t>
            </a:r>
            <a:r>
              <a:rPr lang="en-US" sz="2400" dirty="0" smtClean="0"/>
              <a:t>;</a:t>
            </a: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sz="2400" dirty="0" smtClean="0"/>
              <a:t>Необходимост от по-висок звук на телевизора, отколкото </a:t>
            </a:r>
            <a:r>
              <a:rPr lang="bg-BG" sz="2400" dirty="0"/>
              <a:t>останалите</a:t>
            </a:r>
            <a:r>
              <a:rPr lang="bg-BG" sz="2400" dirty="0" smtClean="0"/>
              <a:t> членове на семейството</a:t>
            </a:r>
            <a:r>
              <a:rPr lang="en-US" sz="2400" dirty="0" smtClean="0"/>
              <a:t>;</a:t>
            </a: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sz="2400" dirty="0" smtClean="0"/>
              <a:t>Погрешно разбиране на казаното</a:t>
            </a:r>
            <a:r>
              <a:rPr lang="en-US" sz="2400" dirty="0" smtClean="0"/>
              <a:t>;</a:t>
            </a: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sz="2400" dirty="0" smtClean="0"/>
              <a:t>По-добро чуване от едната, отколкото от другата </a:t>
            </a:r>
            <a:r>
              <a:rPr lang="bg-BG" sz="2400" dirty="0"/>
              <a:t>страна</a:t>
            </a:r>
            <a:r>
              <a:rPr lang="en-US" sz="2400" dirty="0" smtClean="0"/>
              <a:t>;</a:t>
            </a: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sz="2400" dirty="0" smtClean="0"/>
              <a:t>Изпускане на части от разговорите</a:t>
            </a:r>
            <a:r>
              <a:rPr lang="en-US" sz="2400" dirty="0" smtClean="0"/>
              <a:t>;</a:t>
            </a: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sz="2400" dirty="0" smtClean="0"/>
              <a:t>Избягване на социални събития</a:t>
            </a:r>
            <a:r>
              <a:rPr lang="en-US" sz="2400" dirty="0" smtClean="0"/>
              <a:t>.</a:t>
            </a:r>
            <a:endParaRPr lang="en-GB" sz="2400" dirty="0"/>
          </a:p>
          <a:p>
            <a:pPr algn="r"/>
            <a:r>
              <a:rPr lang="en-US" dirty="0" smtClean="0"/>
              <a:t>(</a:t>
            </a:r>
            <a:r>
              <a:rPr lang="bg-BG" dirty="0" smtClean="0"/>
              <a:t>Източник</a:t>
            </a:r>
            <a:r>
              <a:rPr lang="en-US" dirty="0" smtClean="0"/>
              <a:t>: Chime </a:t>
            </a:r>
            <a:r>
              <a:rPr lang="en-US" dirty="0"/>
              <a:t>Social Enterprises, </a:t>
            </a:r>
            <a:r>
              <a:rPr lang="en-US" dirty="0" smtClean="0"/>
              <a:t>2014)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20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491" y="398324"/>
            <a:ext cx="6562845" cy="11430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Създаване на тест </a:t>
            </a:r>
            <a:r>
              <a:rPr lang="bg-BG" smtClean="0"/>
              <a:t>на слуха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8013" y="1752391"/>
            <a:ext cx="851337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g-BG" sz="2600" dirty="0" smtClean="0"/>
              <a:t>Създайте кратък тест на слуха, </a:t>
            </a:r>
            <a:r>
              <a:rPr lang="bg-BG" sz="2600" dirty="0" smtClean="0"/>
              <a:t>с който ще можете да измервате </a:t>
            </a:r>
            <a:r>
              <a:rPr lang="bg-BG" sz="2600" dirty="0" smtClean="0"/>
              <a:t>интервалите на </a:t>
            </a:r>
            <a:r>
              <a:rPr lang="bg-BG" sz="2600" dirty="0" smtClean="0"/>
              <a:t>чуване и дайте </a:t>
            </a:r>
            <a:r>
              <a:rPr lang="bg-BG" sz="2600" dirty="0" smtClean="0"/>
              <a:t>дефиниция какво е </a:t>
            </a:r>
            <a:r>
              <a:rPr lang="en-US" sz="2600" dirty="0" smtClean="0"/>
              <a:t>‘</a:t>
            </a:r>
            <a:r>
              <a:rPr lang="bg-BG" sz="2600" dirty="0" smtClean="0"/>
              <a:t>нормално</a:t>
            </a:r>
            <a:r>
              <a:rPr lang="en-US" sz="2600" dirty="0" smtClean="0"/>
              <a:t>’ </a:t>
            </a:r>
            <a:r>
              <a:rPr lang="bg-BG" sz="2600" dirty="0" smtClean="0"/>
              <a:t>чуване.</a:t>
            </a:r>
            <a:endParaRPr lang="en-GB" sz="2600" dirty="0"/>
          </a:p>
        </p:txBody>
      </p:sp>
      <p:pic>
        <p:nvPicPr>
          <p:cNvPr id="1030" name="Picture 6" descr="http://teachmag.com/wp-content/uploads/2010/09/hearingimpaired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733" y="3691032"/>
            <a:ext cx="3518703" cy="253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0444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Особености на теста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600" dirty="0" smtClean="0"/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endParaRPr lang="en-GB" sz="2600" dirty="0" smtClean="0"/>
          </a:p>
          <a:p>
            <a:pPr marL="0" indent="0">
              <a:buNone/>
            </a:pPr>
            <a:endParaRPr lang="en-GB" sz="2600" dirty="0" smtClean="0"/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endParaRPr lang="en-GB" sz="2600" dirty="0"/>
          </a:p>
        </p:txBody>
      </p:sp>
      <p:sp>
        <p:nvSpPr>
          <p:cNvPr id="6" name="Rectangle 5"/>
          <p:cNvSpPr/>
          <p:nvPr/>
        </p:nvSpPr>
        <p:spPr>
          <a:xfrm>
            <a:off x="252248" y="1417638"/>
            <a:ext cx="86395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g-BG" sz="2400" dirty="0" smtClean="0"/>
              <a:t>Особености, които да се имат предвид</a:t>
            </a:r>
            <a:r>
              <a:rPr lang="en-US" sz="2400" dirty="0" smtClean="0"/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bg-BG" sz="2400" dirty="0" smtClean="0"/>
              <a:t>Кои са ключовите променливи</a:t>
            </a:r>
            <a:r>
              <a:rPr lang="en-US" sz="2400" dirty="0" smtClean="0"/>
              <a:t>?</a:t>
            </a:r>
            <a:endParaRPr lang="en-GB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bg-BG" sz="2400" dirty="0"/>
              <a:t>Как </a:t>
            </a:r>
            <a:r>
              <a:rPr lang="bg-BG" sz="2400" dirty="0" smtClean="0"/>
              <a:t>могат лесно да се генерират </a:t>
            </a:r>
            <a:r>
              <a:rPr lang="bg-BG" sz="2400" dirty="0"/>
              <a:t>и </a:t>
            </a:r>
            <a:r>
              <a:rPr lang="bg-BG" sz="2400" dirty="0" smtClean="0"/>
              <a:t>повтарят </a:t>
            </a:r>
            <a:r>
              <a:rPr lang="bg-BG" sz="2400" dirty="0" smtClean="0"/>
              <a:t>примерни </a:t>
            </a:r>
            <a:r>
              <a:rPr lang="bg-BG" sz="2400" dirty="0"/>
              <a:t>звуци </a:t>
            </a:r>
            <a:r>
              <a:rPr lang="en-US" sz="2400" dirty="0" smtClean="0"/>
              <a:t>? </a:t>
            </a:r>
            <a:endParaRPr lang="en-GB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bg-BG" sz="2400" dirty="0" smtClean="0"/>
              <a:t>Каква извадка от хора ще бъде тествана</a:t>
            </a:r>
            <a:r>
              <a:rPr lang="en-US" sz="2400" dirty="0" smtClean="0"/>
              <a:t>?</a:t>
            </a:r>
            <a:endParaRPr lang="en-GB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bg-BG" sz="2400" dirty="0" smtClean="0"/>
              <a:t>Трябва ли слухът на всяко ухо </a:t>
            </a:r>
            <a:r>
              <a:rPr lang="bg-BG" sz="2400" dirty="0"/>
              <a:t>да бъде тестван независимо или </a:t>
            </a:r>
            <a:r>
              <a:rPr lang="bg-BG" sz="2400" dirty="0" smtClean="0"/>
              <a:t>е най-подходящо това да стане с комбиниран тест?</a:t>
            </a:r>
            <a:r>
              <a:rPr lang="en-US" sz="2400" dirty="0" smtClean="0"/>
              <a:t> </a:t>
            </a:r>
            <a:endParaRPr lang="bg-BG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bg-BG" sz="2400" dirty="0" smtClean="0"/>
              <a:t>Какъв тип отговор за „нормален“ </a:t>
            </a:r>
            <a:r>
              <a:rPr lang="bg-BG" sz="2400" dirty="0"/>
              <a:t>слух </a:t>
            </a:r>
            <a:r>
              <a:rPr lang="bg-BG" sz="2400" dirty="0" smtClean="0"/>
              <a:t>очаквате: една-единствена стойност на измерване или интервал</a:t>
            </a:r>
            <a:r>
              <a:rPr lang="en-US" sz="2400" dirty="0" smtClean="0"/>
              <a:t>?</a:t>
            </a:r>
            <a:endParaRPr lang="en-GB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bg-BG" sz="2400" dirty="0" smtClean="0"/>
              <a:t>Каква форма би била най-подходяща за представяне на резултатите?</a:t>
            </a:r>
            <a:endParaRPr lang="en-GB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bg-BG" sz="2400" dirty="0" smtClean="0"/>
              <a:t>Какъв контрол </a:t>
            </a:r>
            <a:r>
              <a:rPr lang="bg-BG" sz="2400" dirty="0" smtClean="0"/>
              <a:t>на </a:t>
            </a:r>
            <a:r>
              <a:rPr lang="bg-BG" sz="2400" dirty="0"/>
              <a:t>здравето </a:t>
            </a:r>
            <a:r>
              <a:rPr lang="bg-BG" sz="2400" dirty="0" smtClean="0"/>
              <a:t>и </a:t>
            </a:r>
            <a:r>
              <a:rPr lang="bg-BG" sz="2400" dirty="0"/>
              <a:t>безопасността </a:t>
            </a:r>
            <a:r>
              <a:rPr lang="bg-BG" sz="2400" dirty="0" smtClean="0"/>
              <a:t>е необходим?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71685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3394" y="643222"/>
            <a:ext cx="6483458" cy="1072449"/>
          </a:xfrm>
        </p:spPr>
        <p:txBody>
          <a:bodyPr>
            <a:normAutofit/>
          </a:bodyPr>
          <a:lstStyle/>
          <a:p>
            <a:r>
              <a:rPr lang="bg-BG" dirty="0" err="1" smtClean="0"/>
              <a:t>Аудиология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3324" y="1715671"/>
            <a:ext cx="8071945" cy="3759154"/>
          </a:xfrm>
        </p:spPr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bg-BG" sz="2600" dirty="0" smtClean="0"/>
              <a:t>Вижте видеото</a:t>
            </a:r>
          </a:p>
          <a:p>
            <a:pPr marL="0" lvl="0" indent="0" fontAlgn="base">
              <a:buNone/>
            </a:pPr>
            <a:r>
              <a:rPr lang="en-US" sz="2600" u="sng" dirty="0" smtClean="0">
                <a:hlinkClick r:id="rId3"/>
              </a:rPr>
              <a:t>https</a:t>
            </a:r>
            <a:r>
              <a:rPr lang="en-US" sz="2600" u="sng" dirty="0">
                <a:hlinkClick r:id="rId3"/>
              </a:rPr>
              <a:t>://www.youtube.com/watch?v=9u9Ja4wyUaU</a:t>
            </a:r>
            <a:r>
              <a:rPr lang="en-US" sz="2600" dirty="0"/>
              <a:t> </a:t>
            </a:r>
            <a:endParaRPr lang="en-US" sz="2600" dirty="0" smtClean="0"/>
          </a:p>
          <a:p>
            <a:pPr marL="0" lvl="0" indent="0" fontAlgn="base">
              <a:buNone/>
            </a:pPr>
            <a:r>
              <a:rPr lang="bg-BG" sz="2600" dirty="0"/>
              <a:t>и</a:t>
            </a:r>
            <a:r>
              <a:rPr lang="bg-BG" sz="2600" dirty="0" smtClean="0"/>
              <a:t> използвайте Материал 1, за да разберете повече за</a:t>
            </a:r>
            <a:r>
              <a:rPr lang="en-US" sz="2600" dirty="0" smtClean="0"/>
              <a:t>:</a:t>
            </a:r>
          </a:p>
          <a:p>
            <a:pPr fontAlgn="base"/>
            <a:r>
              <a:rPr lang="bg-BG" sz="2600" dirty="0" smtClean="0"/>
              <a:t>Работата на </a:t>
            </a:r>
            <a:r>
              <a:rPr lang="bg-BG" sz="2600" dirty="0" err="1" smtClean="0"/>
              <a:t>аудиолога</a:t>
            </a:r>
            <a:r>
              <a:rPr lang="en-US" sz="2600" dirty="0" smtClean="0"/>
              <a:t>;</a:t>
            </a:r>
          </a:p>
          <a:p>
            <a:pPr fontAlgn="base"/>
            <a:r>
              <a:rPr lang="bg-BG" sz="2600" dirty="0" smtClean="0"/>
              <a:t>Различните видове тестове на слуха</a:t>
            </a:r>
            <a:r>
              <a:rPr lang="en-US" sz="2600" dirty="0" smtClean="0"/>
              <a:t>;</a:t>
            </a:r>
          </a:p>
          <a:p>
            <a:pPr fontAlgn="base"/>
            <a:r>
              <a:rPr lang="bg-BG" sz="2600" dirty="0"/>
              <a:t>Различните </a:t>
            </a:r>
            <a:r>
              <a:rPr lang="bg-BG" sz="2600" dirty="0" smtClean="0"/>
              <a:t>типове проблеми със слуха;</a:t>
            </a:r>
            <a:endParaRPr lang="en-US" sz="2600" dirty="0" smtClean="0"/>
          </a:p>
          <a:p>
            <a:pPr fontAlgn="base"/>
            <a:r>
              <a:rPr lang="bg-BG" sz="2600" dirty="0" smtClean="0"/>
              <a:t>Как се използват </a:t>
            </a:r>
            <a:r>
              <a:rPr lang="bg-BG" sz="2600" dirty="0" err="1" smtClean="0"/>
              <a:t>аудиограмите</a:t>
            </a:r>
            <a:r>
              <a:rPr lang="bg-BG" sz="2600" dirty="0" smtClean="0"/>
              <a:t> в </a:t>
            </a:r>
            <a:r>
              <a:rPr lang="bg-BG" sz="2600" dirty="0" err="1" smtClean="0"/>
              <a:t>диагностиката</a:t>
            </a:r>
            <a:r>
              <a:rPr lang="en-US" sz="2600" dirty="0" smtClean="0"/>
              <a:t>.</a:t>
            </a:r>
          </a:p>
          <a:p>
            <a:pPr marL="0" lvl="0" indent="0" fontAlgn="base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8936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Заключителни въпроси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1722" y="1623350"/>
            <a:ext cx="7025832" cy="3376914"/>
          </a:xfrm>
        </p:spPr>
        <p:txBody>
          <a:bodyPr/>
          <a:lstStyle/>
          <a:p>
            <a:pPr marL="0" indent="0">
              <a:buNone/>
            </a:pPr>
            <a:r>
              <a:rPr lang="bg-BG" dirty="0" smtClean="0"/>
              <a:t>Какви знания, умения и лични качества </a:t>
            </a:r>
            <a:r>
              <a:rPr lang="bg-BG" dirty="0" smtClean="0"/>
              <a:t>са нужни </a:t>
            </a:r>
            <a:r>
              <a:rPr lang="bg-BG" dirty="0" smtClean="0"/>
              <a:t>на </a:t>
            </a:r>
            <a:r>
              <a:rPr lang="bg-BG" smtClean="0"/>
              <a:t>аудиолога?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2050" name="Picture 2" descr="http://www.continuingeducation.com/CourseImages/CELogo/box_prof_image_audiology.jpg">
            <a:hlinkClick r:id="rId2" tooltip="Continuing Education Audiologist/SL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824" y="3050797"/>
            <a:ext cx="4988688" cy="2771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615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10970</TotalTime>
  <Words>395</Words>
  <Application>Microsoft Office PowerPoint</Application>
  <PresentationFormat>On-screen Show (4:3)</PresentationFormat>
  <Paragraphs>65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Преглед</vt:lpstr>
      <vt:lpstr> Дискусия </vt:lpstr>
      <vt:lpstr>Социален проблем</vt:lpstr>
      <vt:lpstr>Създаване на тест на слуха</vt:lpstr>
      <vt:lpstr>Особености на теста</vt:lpstr>
      <vt:lpstr>Аудиология</vt:lpstr>
      <vt:lpstr>Заключителни въпроси </vt:lpstr>
    </vt:vector>
  </TitlesOfParts>
  <Company>Graduate School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Domain: Issue (e.g. WoW) Question (e.g. M&amp;S in the WoW)</dc:title>
  <dc:creator>Marie Joubert</dc:creator>
  <cp:lastModifiedBy>Yordanka</cp:lastModifiedBy>
  <cp:revision>143</cp:revision>
  <dcterms:created xsi:type="dcterms:W3CDTF">2014-04-13T14:15:20Z</dcterms:created>
  <dcterms:modified xsi:type="dcterms:W3CDTF">2014-11-29T05:47:24Z</dcterms:modified>
</cp:coreProperties>
</file>